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28"/>
  </p:notesMasterIdLst>
  <p:handoutMasterIdLst>
    <p:handoutMasterId r:id="rId29"/>
  </p:handoutMasterIdLst>
  <p:sldIdLst>
    <p:sldId id="319" r:id="rId6"/>
    <p:sldId id="296" r:id="rId7"/>
    <p:sldId id="277" r:id="rId8"/>
    <p:sldId id="285" r:id="rId9"/>
    <p:sldId id="278" r:id="rId10"/>
    <p:sldId id="281" r:id="rId11"/>
    <p:sldId id="315" r:id="rId12"/>
    <p:sldId id="282" r:id="rId13"/>
    <p:sldId id="287" r:id="rId14"/>
    <p:sldId id="288" r:id="rId15"/>
    <p:sldId id="289" r:id="rId16"/>
    <p:sldId id="317" r:id="rId17"/>
    <p:sldId id="306" r:id="rId18"/>
    <p:sldId id="307" r:id="rId19"/>
    <p:sldId id="308" r:id="rId20"/>
    <p:sldId id="310" r:id="rId21"/>
    <p:sldId id="311" r:id="rId22"/>
    <p:sldId id="312" r:id="rId23"/>
    <p:sldId id="313" r:id="rId24"/>
    <p:sldId id="314" r:id="rId25"/>
    <p:sldId id="318" r:id="rId26"/>
    <p:sldId id="295"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75"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7E6"/>
    <a:srgbClr val="F4F2F0"/>
    <a:srgbClr val="C6C8BD"/>
    <a:srgbClr val="9FA193"/>
    <a:srgbClr val="A1A295"/>
    <a:srgbClr val="878576"/>
    <a:srgbClr val="DBDCE1"/>
    <a:srgbClr val="939192"/>
    <a:srgbClr val="8A898B"/>
    <a:srgbClr val="30394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53021" autoAdjust="0"/>
  </p:normalViewPr>
  <p:slideViewPr>
    <p:cSldViewPr snapToGrid="0" snapToObjects="1">
      <p:cViewPr varScale="1">
        <p:scale>
          <a:sx n="43" d="100"/>
          <a:sy n="43" d="100"/>
        </p:scale>
        <p:origin x="634" y="38"/>
      </p:cViewPr>
      <p:guideLst>
        <p:guide orient="horz" pos="1275"/>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3082"/>
    </p:cViewPr>
  </p:sorterViewPr>
  <p:notesViewPr>
    <p:cSldViewPr snapToGrid="0" snapToObjects="1" showGuides="1">
      <p:cViewPr varScale="1">
        <p:scale>
          <a:sx n="65" d="100"/>
          <a:sy n="65" d="100"/>
        </p:scale>
        <p:origin x="3082" y="53"/>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9A5651-0CCF-41C2-9063-D7E768DF776D}" type="datetimeFigureOut">
              <a:rPr lang="fi-FI" smtClean="0"/>
              <a:t>9.1.2018</a:t>
            </a:fld>
            <a:endParaRPr lang="fi-FI"/>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F5455A-A80C-4F1C-A816-7C8926F0CC61}" type="slidenum">
              <a:rPr lang="fi-FI" smtClean="0"/>
              <a:t>‹#›</a:t>
            </a:fld>
            <a:endParaRPr lang="fi-FI"/>
          </a:p>
        </p:txBody>
      </p:sp>
    </p:spTree>
    <p:extLst>
      <p:ext uri="{BB962C8B-B14F-4D97-AF65-F5344CB8AC3E}">
        <p14:creationId xmlns:p14="http://schemas.microsoft.com/office/powerpoint/2010/main" val="1300463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8858A1-1611-4D48-926F-32F13AAC6E5C}" type="datetimeFigureOut">
              <a:rPr lang="fi-FI" smtClean="0"/>
              <a:t>9.1.2018</a:t>
            </a:fld>
            <a:endParaRPr lang="fi-FI"/>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E736FB-0ABA-A94E-85C7-9389DF9B209C}" type="slidenum">
              <a:rPr lang="fi-FI" smtClean="0"/>
              <a:t>‹#›</a:t>
            </a:fld>
            <a:endParaRPr lang="fi-FI"/>
          </a:p>
        </p:txBody>
      </p:sp>
    </p:spTree>
    <p:extLst>
      <p:ext uri="{BB962C8B-B14F-4D97-AF65-F5344CB8AC3E}">
        <p14:creationId xmlns:p14="http://schemas.microsoft.com/office/powerpoint/2010/main" val="1118798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a:t>
            </a:r>
            <a:r>
              <a:rPr lang="fi-FI" dirty="0" err="1" smtClean="0"/>
              <a:t>What</a:t>
            </a:r>
            <a:r>
              <a:rPr lang="fi-FI" baseline="0" dirty="0" smtClean="0"/>
              <a:t> is </a:t>
            </a:r>
            <a:r>
              <a:rPr lang="fi-FI" baseline="0" dirty="0" err="1" smtClean="0"/>
              <a:t>material</a:t>
            </a:r>
            <a:r>
              <a:rPr lang="fi-FI" baseline="0" dirty="0" smtClean="0"/>
              <a:t> </a:t>
            </a:r>
            <a:r>
              <a:rPr lang="fi-FI" baseline="0" dirty="0" err="1" smtClean="0"/>
              <a:t>development</a:t>
            </a:r>
            <a:r>
              <a:rPr lang="fi-FI" baseline="0" dirty="0" smtClean="0"/>
              <a:t>?</a:t>
            </a:r>
          </a:p>
          <a:p>
            <a:endParaRPr lang="fi-FI" dirty="0"/>
          </a:p>
          <a:p>
            <a:r>
              <a:rPr lang="fi-FI" baseline="0" dirty="0" err="1" smtClean="0"/>
              <a:t>Material</a:t>
            </a:r>
            <a:r>
              <a:rPr lang="fi-FI" baseline="0" dirty="0" smtClean="0"/>
              <a:t> </a:t>
            </a:r>
            <a:r>
              <a:rPr lang="fi-FI" baseline="0" dirty="0" err="1" smtClean="0"/>
              <a:t>development</a:t>
            </a:r>
            <a:r>
              <a:rPr lang="fi-FI" baseline="0" dirty="0" smtClean="0"/>
              <a:t> </a:t>
            </a:r>
            <a:r>
              <a:rPr lang="fi-FI" baseline="0" dirty="0" err="1" smtClean="0"/>
              <a:t>seeks</a:t>
            </a:r>
            <a:r>
              <a:rPr lang="fi-FI" baseline="0" dirty="0" smtClean="0"/>
              <a:t> </a:t>
            </a:r>
            <a:r>
              <a:rPr lang="fi-FI" baseline="0" dirty="0" err="1" smtClean="0"/>
              <a:t>incrasing</a:t>
            </a:r>
            <a:r>
              <a:rPr lang="fi-FI" baseline="0" dirty="0" smtClean="0"/>
              <a:t> </a:t>
            </a:r>
            <a:r>
              <a:rPr lang="fi-FI" baseline="0" dirty="0" err="1" smtClean="0"/>
              <a:t>application</a:t>
            </a:r>
            <a:endParaRPr lang="fi-FI" baseline="0" dirty="0" smtClean="0"/>
          </a:p>
          <a:p>
            <a:endParaRPr lang="fi-FI" dirty="0"/>
          </a:p>
          <a:p>
            <a:r>
              <a:rPr lang="fi-FI" baseline="0" dirty="0" smtClean="0"/>
              <a:t>MATERIAL PROPERTIES</a:t>
            </a:r>
          </a:p>
          <a:p>
            <a:r>
              <a:rPr lang="fi-FI" baseline="0" dirty="0" smtClean="0"/>
              <a:t>STRUCTURE</a:t>
            </a:r>
          </a:p>
          <a:p>
            <a:r>
              <a:rPr lang="fi-FI" dirty="0" smtClean="0">
                <a:solidFill>
                  <a:srgbClr val="FF0000"/>
                </a:solidFill>
              </a:rPr>
              <a:t>PERFORMANCE CHARACTERISTICS</a:t>
            </a:r>
          </a:p>
          <a:p>
            <a:r>
              <a:rPr lang="fi-FI" baseline="0" dirty="0" smtClean="0">
                <a:solidFill>
                  <a:srgbClr val="FF0000"/>
                </a:solidFill>
              </a:rPr>
              <a:t>MODES</a:t>
            </a:r>
            <a:r>
              <a:rPr lang="fi-FI" dirty="0" smtClean="0">
                <a:solidFill>
                  <a:srgbClr val="FF0000"/>
                </a:solidFill>
              </a:rPr>
              <a:t> OF SYNTHETISING/PRODUCTION</a:t>
            </a:r>
            <a:endParaRPr lang="fi-FI" baseline="0" dirty="0" smtClean="0">
              <a:solidFill>
                <a:srgbClr val="FF0000"/>
              </a:solidFill>
            </a:endParaRPr>
          </a:p>
          <a:p>
            <a:endParaRPr lang="fi-FI" baseline="0" dirty="0" smtClean="0"/>
          </a:p>
          <a:p>
            <a:endParaRPr lang="fi-FI" baseline="0" dirty="0" smtClean="0"/>
          </a:p>
          <a:p>
            <a:endParaRPr lang="fi-FI" baseline="0" dirty="0" smtClean="0"/>
          </a:p>
          <a:p>
            <a:r>
              <a:rPr lang="fi-FI" dirty="0" smtClean="0"/>
              <a:t>TECHNICAL CHARACTERISTICS EMPHASISES IN </a:t>
            </a:r>
            <a:r>
              <a:rPr lang="fi-FI" dirty="0" smtClean="0">
                <a:solidFill>
                  <a:srgbClr val="FF0000"/>
                </a:solidFill>
              </a:rPr>
              <a:t>RESISTANCE, PERFORMANCE, DURABILITY, HOW THEY WORK AND HOW ARE THEY MADE.</a:t>
            </a:r>
          </a:p>
          <a:p>
            <a:endParaRPr lang="fi-FI" dirty="0">
              <a:solidFill>
                <a:srgbClr val="FF0000"/>
              </a:solidFill>
            </a:endParaRPr>
          </a:p>
          <a:p>
            <a:r>
              <a:rPr lang="fi-FI" dirty="0" smtClean="0">
                <a:solidFill>
                  <a:srgbClr val="FF0000"/>
                </a:solidFill>
              </a:rPr>
              <a:t>THIS IS IMPORTANT AS MATERIALS ARE THE PRIMARY COMPONENT OF THE OBJECTS WE USE, AND THEREFORE DEFINE SOMEHOW THE WAY WE LIVE.</a:t>
            </a:r>
          </a:p>
          <a:p>
            <a:endParaRPr lang="fi-FI" dirty="0" smtClean="0">
              <a:solidFill>
                <a:srgbClr val="FF0000"/>
              </a:solidFill>
            </a:endParaRPr>
          </a:p>
          <a:p>
            <a:r>
              <a:rPr lang="fi-FI" sz="2400" b="1" dirty="0" smtClean="0">
                <a:solidFill>
                  <a:srgbClr val="FF0000"/>
                </a:solidFill>
              </a:rPr>
              <a:t>1 min 30 </a:t>
            </a:r>
            <a:r>
              <a:rPr lang="fi-FI" sz="2400" b="1" dirty="0" err="1" smtClean="0">
                <a:solidFill>
                  <a:srgbClr val="FF0000"/>
                </a:solidFill>
              </a:rPr>
              <a:t>sec</a:t>
            </a:r>
            <a:endParaRPr lang="fi-FI" dirty="0"/>
          </a:p>
        </p:txBody>
      </p:sp>
      <p:sp>
        <p:nvSpPr>
          <p:cNvPr id="4" name="Slide Number Placeholder 3"/>
          <p:cNvSpPr>
            <a:spLocks noGrp="1"/>
          </p:cNvSpPr>
          <p:nvPr>
            <p:ph type="sldNum" sz="quarter" idx="10"/>
          </p:nvPr>
        </p:nvSpPr>
        <p:spPr/>
        <p:txBody>
          <a:bodyPr/>
          <a:lstStyle/>
          <a:p>
            <a:fld id="{63E736FB-0ABA-A94E-85C7-9389DF9B209C}" type="slidenum">
              <a:rPr lang="fi-FI" smtClean="0"/>
              <a:t>2</a:t>
            </a:fld>
            <a:endParaRPr lang="fi-FI"/>
          </a:p>
        </p:txBody>
      </p:sp>
    </p:spTree>
    <p:extLst>
      <p:ext uri="{BB962C8B-B14F-4D97-AF65-F5344CB8AC3E}">
        <p14:creationId xmlns:p14="http://schemas.microsoft.com/office/powerpoint/2010/main" val="866628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researcher with a background in technical technology specialised in papermaking science, and a design researcher with a background in spatial and industrial design as well as in architecture formed the team</a:t>
            </a:r>
            <a:r>
              <a:rPr lang="en-GB" dirty="0" smtClean="0"/>
              <a:t>.</a:t>
            </a:r>
          </a:p>
          <a:p>
            <a:endParaRPr lang="en-GB" dirty="0" smtClean="0"/>
          </a:p>
          <a:p>
            <a:endParaRPr lang="fi-FI" dirty="0"/>
          </a:p>
          <a:p>
            <a:r>
              <a:rPr lang="en-GB" dirty="0"/>
              <a:t>The collaboration was set to develop new and future applications of cellulose-based materials in architecture and interior spaces. </a:t>
            </a:r>
            <a:endParaRPr lang="en-GB" dirty="0" smtClean="0"/>
          </a:p>
          <a:p>
            <a:endParaRPr lang="en-GB" dirty="0"/>
          </a:p>
          <a:p>
            <a:endParaRPr lang="en-GB" dirty="0" smtClean="0"/>
          </a:p>
          <a:p>
            <a:r>
              <a:rPr lang="en-GB" dirty="0" smtClean="0"/>
              <a:t>The </a:t>
            </a:r>
            <a:r>
              <a:rPr lang="en-GB" dirty="0"/>
              <a:t>research output consisted of a variety of wood-nanocellulose composites, curved surfaces with a sprayed film of nanocellulose, and coloured nanocellulose films</a:t>
            </a:r>
            <a:r>
              <a:rPr lang="en-GB" dirty="0" smtClean="0"/>
              <a:t>.</a:t>
            </a:r>
          </a:p>
          <a:p>
            <a:r>
              <a:rPr lang="fi-FI" sz="2400" b="1" dirty="0" smtClean="0">
                <a:solidFill>
                  <a:srgbClr val="FF0000"/>
                </a:solidFill>
              </a:rPr>
              <a:t>30s</a:t>
            </a:r>
            <a:endParaRPr lang="en-GB" sz="2400" b="1" dirty="0">
              <a:solidFill>
                <a:srgbClr val="FF0000"/>
              </a:solidFill>
            </a:endParaRPr>
          </a:p>
        </p:txBody>
      </p:sp>
      <p:sp>
        <p:nvSpPr>
          <p:cNvPr id="4" name="Slide Number Placeholder 3"/>
          <p:cNvSpPr>
            <a:spLocks noGrp="1"/>
          </p:cNvSpPr>
          <p:nvPr>
            <p:ph type="sldNum" sz="quarter" idx="10"/>
          </p:nvPr>
        </p:nvSpPr>
        <p:spPr/>
        <p:txBody>
          <a:bodyPr/>
          <a:lstStyle/>
          <a:p>
            <a:fld id="{63E736FB-0ABA-A94E-85C7-9389DF9B209C}" type="slidenum">
              <a:rPr lang="fi-FI" smtClean="0"/>
              <a:t>11</a:t>
            </a:fld>
            <a:endParaRPr lang="fi-FI"/>
          </a:p>
        </p:txBody>
      </p:sp>
    </p:spTree>
    <p:extLst>
      <p:ext uri="{BB962C8B-B14F-4D97-AF65-F5344CB8AC3E}">
        <p14:creationId xmlns:p14="http://schemas.microsoft.com/office/powerpoint/2010/main" val="3291250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sz="2400" b="1" dirty="0" smtClean="0">
                <a:solidFill>
                  <a:srgbClr val="FF0000"/>
                </a:solidFill>
              </a:rPr>
              <a:t>15 </a:t>
            </a:r>
            <a:r>
              <a:rPr lang="fi-FI" sz="2400" b="1" dirty="0" err="1" smtClean="0">
                <a:solidFill>
                  <a:srgbClr val="FF0000"/>
                </a:solidFill>
              </a:rPr>
              <a:t>sec</a:t>
            </a:r>
            <a:endParaRPr lang="fi-FI" sz="2400" b="1" dirty="0">
              <a:solidFill>
                <a:srgbClr val="FF0000"/>
              </a:solidFill>
            </a:endParaRPr>
          </a:p>
        </p:txBody>
      </p:sp>
      <p:sp>
        <p:nvSpPr>
          <p:cNvPr id="4" name="Slide Number Placeholder 3"/>
          <p:cNvSpPr>
            <a:spLocks noGrp="1"/>
          </p:cNvSpPr>
          <p:nvPr>
            <p:ph type="sldNum" sz="quarter" idx="10"/>
          </p:nvPr>
        </p:nvSpPr>
        <p:spPr/>
        <p:txBody>
          <a:bodyPr/>
          <a:lstStyle/>
          <a:p>
            <a:fld id="{63E736FB-0ABA-A94E-85C7-9389DF9B209C}" type="slidenum">
              <a:rPr lang="fi-FI" smtClean="0"/>
              <a:t>12</a:t>
            </a:fld>
            <a:endParaRPr lang="fi-FI" dirty="0"/>
          </a:p>
        </p:txBody>
      </p:sp>
    </p:spTree>
    <p:extLst>
      <p:ext uri="{BB962C8B-B14F-4D97-AF65-F5344CB8AC3E}">
        <p14:creationId xmlns:p14="http://schemas.microsoft.com/office/powerpoint/2010/main" val="291572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000" i="1" dirty="0">
                <a:solidFill>
                  <a:srgbClr val="FF0000"/>
                </a:solidFill>
              </a:rPr>
              <a:t>Context</a:t>
            </a:r>
            <a:r>
              <a:rPr lang="en-US" sz="1000" i="1" dirty="0"/>
              <a:t>: </a:t>
            </a:r>
            <a:r>
              <a:rPr lang="en-GB" sz="1000" dirty="0"/>
              <a:t>Refers to the organisational context, legal frameworks in which the research take place. This includes institutional policies, working and organisational culture and practices, etc</a:t>
            </a:r>
            <a:r>
              <a:rPr lang="en-GB" sz="1000" dirty="0" smtClean="0"/>
              <a:t>.</a:t>
            </a:r>
          </a:p>
          <a:p>
            <a:endParaRPr lang="fi-FI" sz="1000" dirty="0"/>
          </a:p>
          <a:p>
            <a:r>
              <a:rPr lang="en-US" sz="1000" i="1" dirty="0">
                <a:solidFill>
                  <a:srgbClr val="FF0000"/>
                </a:solidFill>
              </a:rPr>
              <a:t>Resources: </a:t>
            </a:r>
            <a:r>
              <a:rPr lang="en-GB" sz="1000" dirty="0"/>
              <a:t>Makes allusion of the availability of physical, human and knowledge resources</a:t>
            </a:r>
            <a:r>
              <a:rPr lang="en-GB" sz="1000" dirty="0" smtClean="0"/>
              <a:t>.</a:t>
            </a:r>
          </a:p>
          <a:p>
            <a:endParaRPr lang="fi-FI" sz="1000" dirty="0"/>
          </a:p>
          <a:p>
            <a:r>
              <a:rPr lang="en-US" sz="1000" i="1" dirty="0">
                <a:solidFill>
                  <a:srgbClr val="FF0000"/>
                </a:solidFill>
              </a:rPr>
              <a:t>Team dynamics, composition &amp; management:</a:t>
            </a:r>
            <a:r>
              <a:rPr lang="en-US" sz="1000" dirty="0">
                <a:solidFill>
                  <a:srgbClr val="FF0000"/>
                </a:solidFill>
              </a:rPr>
              <a:t> </a:t>
            </a:r>
            <a:r>
              <a:rPr lang="en-GB" sz="1000" dirty="0"/>
              <a:t>Relates to the way in which research teams works in relation to power, leadership and participation dynamics</a:t>
            </a:r>
            <a:r>
              <a:rPr lang="en-GB" sz="1000" dirty="0" smtClean="0"/>
              <a:t>.</a:t>
            </a:r>
          </a:p>
          <a:p>
            <a:endParaRPr lang="fi-FI" sz="1000" dirty="0"/>
          </a:p>
          <a:p>
            <a:r>
              <a:rPr lang="en-US" sz="1000" i="1" dirty="0">
                <a:solidFill>
                  <a:srgbClr val="FF0000"/>
                </a:solidFill>
              </a:rPr>
              <a:t>Collaboration settings: </a:t>
            </a:r>
            <a:r>
              <a:rPr lang="en-GB" sz="1000" dirty="0"/>
              <a:t>Relates to the manner in which research teams are set in relation to working protocols, and in connection to the resources available</a:t>
            </a:r>
            <a:r>
              <a:rPr lang="en-GB" sz="1000" dirty="0" smtClean="0"/>
              <a:t>.</a:t>
            </a:r>
          </a:p>
          <a:p>
            <a:endParaRPr lang="fi-FI" sz="1000" dirty="0"/>
          </a:p>
          <a:p>
            <a:r>
              <a:rPr lang="en-US" sz="1000" i="1" dirty="0">
                <a:solidFill>
                  <a:srgbClr val="FF0000"/>
                </a:solidFill>
              </a:rPr>
              <a:t>Personal characteristics, attitude &amp; behaviour: </a:t>
            </a:r>
            <a:r>
              <a:rPr lang="en-GB" sz="1000" dirty="0"/>
              <a:t>Refers to the attitudes and personal traits of collaborators that influences work dynamics</a:t>
            </a:r>
            <a:r>
              <a:rPr lang="en-GB" sz="1000" dirty="0" smtClean="0"/>
              <a:t>.</a:t>
            </a:r>
          </a:p>
          <a:p>
            <a:endParaRPr lang="fi-FI" sz="1000" dirty="0"/>
          </a:p>
          <a:p>
            <a:r>
              <a:rPr lang="en-US" sz="1000" i="1" dirty="0">
                <a:solidFill>
                  <a:srgbClr val="FF0000"/>
                </a:solidFill>
              </a:rPr>
              <a:t>Disciplinary / interdisciplinary background &amp; competences: </a:t>
            </a:r>
            <a:r>
              <a:rPr lang="en-GB" sz="1000" dirty="0"/>
              <a:t>Alludes to the disciplinary and interdisciplinary abilities and experience of participants</a:t>
            </a:r>
            <a:r>
              <a:rPr lang="en-GB" sz="1000" dirty="0" smtClean="0"/>
              <a:t>.</a:t>
            </a:r>
          </a:p>
          <a:p>
            <a:endParaRPr lang="fi-FI" sz="1000" dirty="0"/>
          </a:p>
          <a:p>
            <a:r>
              <a:rPr lang="en-US" sz="1000" i="1" dirty="0">
                <a:solidFill>
                  <a:srgbClr val="FF0000"/>
                </a:solidFill>
              </a:rPr>
              <a:t>Communication: </a:t>
            </a:r>
            <a:r>
              <a:rPr lang="en-GB" sz="1000" dirty="0"/>
              <a:t>Point out at the ability of collaborators to communicate ideas and to develop a working common vocabulary with fellow team members</a:t>
            </a:r>
            <a:r>
              <a:rPr lang="en-GB" sz="1000" dirty="0" smtClean="0"/>
              <a:t>.</a:t>
            </a:r>
          </a:p>
          <a:p>
            <a:endParaRPr lang="fi-FI" sz="1000" dirty="0"/>
          </a:p>
          <a:p>
            <a:r>
              <a:rPr lang="en-US" sz="1000" i="1" dirty="0">
                <a:solidFill>
                  <a:srgbClr val="FF0000"/>
                </a:solidFill>
              </a:rPr>
              <a:t>Research approach &amp; methods: </a:t>
            </a:r>
            <a:r>
              <a:rPr lang="en-GB" sz="1000" dirty="0"/>
              <a:t>Indicates methodological and problem solving approaches, derived or not from disciplinary traditions. Refers to the process stages and to the specific activities that can be performed during the collaboration</a:t>
            </a:r>
            <a:r>
              <a:rPr lang="en-GB" sz="1000" dirty="0" smtClean="0"/>
              <a:t>.</a:t>
            </a:r>
          </a:p>
          <a:p>
            <a:endParaRPr lang="fi-FI" sz="1000" dirty="0"/>
          </a:p>
          <a:p>
            <a:r>
              <a:rPr lang="en-US" sz="1000" i="1" dirty="0">
                <a:solidFill>
                  <a:srgbClr val="FF0000"/>
                </a:solidFill>
              </a:rPr>
              <a:t>Focus, values and epistemological stance: </a:t>
            </a:r>
            <a:r>
              <a:rPr lang="en-GB" sz="1000" dirty="0"/>
              <a:t>Relates to disciplinary epistemological assumptions and values</a:t>
            </a:r>
            <a:r>
              <a:rPr lang="en-GB" sz="1000" dirty="0" smtClean="0"/>
              <a:t>.</a:t>
            </a:r>
          </a:p>
          <a:p>
            <a:r>
              <a:rPr lang="en-GB" sz="2400" b="1" dirty="0" smtClean="0">
                <a:solidFill>
                  <a:srgbClr val="FF0000"/>
                </a:solidFill>
              </a:rPr>
              <a:t>2minutes </a:t>
            </a:r>
            <a:endParaRPr lang="fi-FI" sz="2400" b="1" dirty="0">
              <a:solidFill>
                <a:srgbClr val="FF0000"/>
              </a:solidFill>
            </a:endParaRPr>
          </a:p>
          <a:p>
            <a:endParaRPr lang="fi-FI" dirty="0"/>
          </a:p>
        </p:txBody>
      </p:sp>
      <p:sp>
        <p:nvSpPr>
          <p:cNvPr id="4" name="Slide Number Placeholder 3"/>
          <p:cNvSpPr>
            <a:spLocks noGrp="1"/>
          </p:cNvSpPr>
          <p:nvPr>
            <p:ph type="sldNum" sz="quarter" idx="10"/>
          </p:nvPr>
        </p:nvSpPr>
        <p:spPr/>
        <p:txBody>
          <a:bodyPr/>
          <a:lstStyle/>
          <a:p>
            <a:fld id="{63E736FB-0ABA-A94E-85C7-9389DF9B209C}" type="slidenum">
              <a:rPr lang="fi-FI" smtClean="0"/>
              <a:t>13</a:t>
            </a:fld>
            <a:endParaRPr lang="fi-FI"/>
          </a:p>
        </p:txBody>
      </p:sp>
    </p:spTree>
    <p:extLst>
      <p:ext uri="{BB962C8B-B14F-4D97-AF65-F5344CB8AC3E}">
        <p14:creationId xmlns:p14="http://schemas.microsoft.com/office/powerpoint/2010/main" val="1463198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000" i="1" dirty="0">
                <a:solidFill>
                  <a:srgbClr val="FF0000"/>
                </a:solidFill>
              </a:rPr>
              <a:t>Context</a:t>
            </a:r>
            <a:r>
              <a:rPr lang="en-US" sz="1000" i="1" dirty="0"/>
              <a:t>: </a:t>
            </a:r>
            <a:r>
              <a:rPr lang="en-GB" sz="1000" dirty="0"/>
              <a:t>Refers to the organisational context, legal frameworks in which the research take place. This includes institutional policies, working and organisational culture and practices, etc</a:t>
            </a:r>
            <a:r>
              <a:rPr lang="en-GB" sz="1000" dirty="0" smtClean="0"/>
              <a:t>.</a:t>
            </a:r>
          </a:p>
          <a:p>
            <a:endParaRPr lang="fi-FI" sz="1000" dirty="0"/>
          </a:p>
          <a:p>
            <a:r>
              <a:rPr lang="en-US" sz="1000" i="1" dirty="0">
                <a:solidFill>
                  <a:srgbClr val="FF0000"/>
                </a:solidFill>
              </a:rPr>
              <a:t>Resources: </a:t>
            </a:r>
            <a:r>
              <a:rPr lang="en-GB" sz="1000" dirty="0"/>
              <a:t>Makes allusion of the availability of physical, human and knowledge resources</a:t>
            </a:r>
            <a:r>
              <a:rPr lang="en-GB" sz="1000" dirty="0" smtClean="0"/>
              <a:t>.</a:t>
            </a:r>
          </a:p>
          <a:p>
            <a:endParaRPr lang="fi-FI" sz="1000" dirty="0"/>
          </a:p>
          <a:p>
            <a:r>
              <a:rPr lang="en-US" sz="1000" i="1" dirty="0">
                <a:solidFill>
                  <a:srgbClr val="FF0000"/>
                </a:solidFill>
              </a:rPr>
              <a:t>Team dynamics, composition &amp; management:</a:t>
            </a:r>
            <a:r>
              <a:rPr lang="en-US" sz="1000" dirty="0">
                <a:solidFill>
                  <a:srgbClr val="FF0000"/>
                </a:solidFill>
              </a:rPr>
              <a:t> </a:t>
            </a:r>
            <a:r>
              <a:rPr lang="en-GB" sz="1000" dirty="0"/>
              <a:t>Relates to the way in which research teams works in relation to power, leadership and participation dynamics</a:t>
            </a:r>
            <a:r>
              <a:rPr lang="en-GB" sz="1000" dirty="0" smtClean="0"/>
              <a:t>.</a:t>
            </a:r>
          </a:p>
          <a:p>
            <a:endParaRPr lang="fi-FI" sz="1000" dirty="0"/>
          </a:p>
          <a:p>
            <a:r>
              <a:rPr lang="en-US" sz="1000" i="1" dirty="0">
                <a:solidFill>
                  <a:srgbClr val="FF0000"/>
                </a:solidFill>
              </a:rPr>
              <a:t>Collaboration settings: </a:t>
            </a:r>
            <a:r>
              <a:rPr lang="en-GB" sz="1000" dirty="0"/>
              <a:t>Relates to the manner in which research teams are set in relation to working protocols, and in connection to the resources available</a:t>
            </a:r>
            <a:r>
              <a:rPr lang="en-GB" sz="1000" dirty="0" smtClean="0"/>
              <a:t>.</a:t>
            </a:r>
          </a:p>
          <a:p>
            <a:endParaRPr lang="fi-FI" sz="1000" dirty="0"/>
          </a:p>
          <a:p>
            <a:r>
              <a:rPr lang="en-US" sz="1000" i="1" dirty="0">
                <a:solidFill>
                  <a:srgbClr val="FF0000"/>
                </a:solidFill>
              </a:rPr>
              <a:t>Personal characteristics, attitude &amp; behaviour: </a:t>
            </a:r>
            <a:r>
              <a:rPr lang="en-GB" sz="1000" dirty="0"/>
              <a:t>Refers to the attitudes and personal traits of collaborators that influences work dynamics</a:t>
            </a:r>
            <a:r>
              <a:rPr lang="en-GB" sz="1000" dirty="0" smtClean="0"/>
              <a:t>.</a:t>
            </a:r>
          </a:p>
          <a:p>
            <a:endParaRPr lang="fi-FI" sz="1000" dirty="0"/>
          </a:p>
          <a:p>
            <a:r>
              <a:rPr lang="en-US" sz="1000" i="1" dirty="0">
                <a:solidFill>
                  <a:srgbClr val="FF0000"/>
                </a:solidFill>
              </a:rPr>
              <a:t>Disciplinary / interdisciplinary background &amp; competences: </a:t>
            </a:r>
            <a:r>
              <a:rPr lang="en-GB" sz="1000" dirty="0"/>
              <a:t>Alludes to the disciplinary and interdisciplinary abilities and experience of participants</a:t>
            </a:r>
            <a:r>
              <a:rPr lang="en-GB" sz="1000" dirty="0" smtClean="0"/>
              <a:t>.</a:t>
            </a:r>
          </a:p>
          <a:p>
            <a:endParaRPr lang="fi-FI" sz="1000" dirty="0"/>
          </a:p>
          <a:p>
            <a:r>
              <a:rPr lang="en-US" sz="1000" i="1" dirty="0">
                <a:solidFill>
                  <a:srgbClr val="FF0000"/>
                </a:solidFill>
              </a:rPr>
              <a:t>Communication: </a:t>
            </a:r>
            <a:r>
              <a:rPr lang="en-GB" sz="1000" dirty="0"/>
              <a:t>Point out at the ability of collaborators to communicate ideas and to develop a working common vocabulary with fellow team members</a:t>
            </a:r>
            <a:r>
              <a:rPr lang="en-GB" sz="1000" dirty="0" smtClean="0"/>
              <a:t>.</a:t>
            </a:r>
          </a:p>
          <a:p>
            <a:endParaRPr lang="fi-FI" sz="1000" dirty="0"/>
          </a:p>
          <a:p>
            <a:r>
              <a:rPr lang="en-US" sz="1000" i="1" dirty="0">
                <a:solidFill>
                  <a:srgbClr val="FF0000"/>
                </a:solidFill>
              </a:rPr>
              <a:t>Research approach &amp; methods: </a:t>
            </a:r>
            <a:r>
              <a:rPr lang="en-GB" sz="1000" dirty="0"/>
              <a:t>Indicates methodological and problem solving approaches, derived or not from disciplinary traditions. Refers to the process stages and to the specific activities that can be performed during the collaboration</a:t>
            </a:r>
            <a:r>
              <a:rPr lang="en-GB" sz="1000" dirty="0" smtClean="0"/>
              <a:t>.</a:t>
            </a:r>
          </a:p>
          <a:p>
            <a:endParaRPr lang="fi-FI" sz="1000" dirty="0"/>
          </a:p>
          <a:p>
            <a:r>
              <a:rPr lang="en-US" sz="1000" i="1" dirty="0">
                <a:solidFill>
                  <a:srgbClr val="FF0000"/>
                </a:solidFill>
              </a:rPr>
              <a:t>Focus, values and epistemological stance: </a:t>
            </a:r>
            <a:r>
              <a:rPr lang="en-GB" sz="1000" dirty="0"/>
              <a:t>Relates to disciplinary epistemological assumptions and values</a:t>
            </a:r>
            <a:r>
              <a:rPr lang="en-GB" sz="1000" dirty="0" smtClean="0"/>
              <a:t>.</a:t>
            </a:r>
          </a:p>
          <a:p>
            <a:r>
              <a:rPr lang="en-GB" sz="2400" b="1" dirty="0" smtClean="0">
                <a:solidFill>
                  <a:srgbClr val="FF0000"/>
                </a:solidFill>
              </a:rPr>
              <a:t>2minutes </a:t>
            </a:r>
            <a:endParaRPr lang="fi-FI" sz="2400" b="1" dirty="0">
              <a:solidFill>
                <a:srgbClr val="FF0000"/>
              </a:solidFill>
            </a:endParaRPr>
          </a:p>
          <a:p>
            <a:endParaRPr lang="fi-FI" dirty="0"/>
          </a:p>
        </p:txBody>
      </p:sp>
      <p:sp>
        <p:nvSpPr>
          <p:cNvPr id="4" name="Slide Number Placeholder 3"/>
          <p:cNvSpPr>
            <a:spLocks noGrp="1"/>
          </p:cNvSpPr>
          <p:nvPr>
            <p:ph type="sldNum" sz="quarter" idx="10"/>
          </p:nvPr>
        </p:nvSpPr>
        <p:spPr/>
        <p:txBody>
          <a:bodyPr/>
          <a:lstStyle/>
          <a:p>
            <a:fld id="{63E736FB-0ABA-A94E-85C7-9389DF9B209C}" type="slidenum">
              <a:rPr lang="fi-FI" smtClean="0"/>
              <a:t>14</a:t>
            </a:fld>
            <a:endParaRPr lang="fi-FI"/>
          </a:p>
        </p:txBody>
      </p:sp>
    </p:spTree>
    <p:extLst>
      <p:ext uri="{BB962C8B-B14F-4D97-AF65-F5344CB8AC3E}">
        <p14:creationId xmlns:p14="http://schemas.microsoft.com/office/powerpoint/2010/main" val="1010093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000" i="1" dirty="0">
                <a:solidFill>
                  <a:srgbClr val="FF0000"/>
                </a:solidFill>
              </a:rPr>
              <a:t>Context</a:t>
            </a:r>
            <a:r>
              <a:rPr lang="en-US" sz="1000" i="1" dirty="0"/>
              <a:t>: </a:t>
            </a:r>
            <a:r>
              <a:rPr lang="en-GB" sz="1000" dirty="0"/>
              <a:t>Refers to the organisational context, legal frameworks in which the research take place. This includes institutional policies, working and organisational culture and practices, etc</a:t>
            </a:r>
            <a:r>
              <a:rPr lang="en-GB" sz="1000" dirty="0" smtClean="0"/>
              <a:t>.</a:t>
            </a:r>
          </a:p>
          <a:p>
            <a:endParaRPr lang="fi-FI" sz="1000" dirty="0"/>
          </a:p>
          <a:p>
            <a:r>
              <a:rPr lang="en-US" sz="1000" i="1" dirty="0">
                <a:solidFill>
                  <a:srgbClr val="FF0000"/>
                </a:solidFill>
              </a:rPr>
              <a:t>Resources: </a:t>
            </a:r>
            <a:r>
              <a:rPr lang="en-GB" sz="1000" dirty="0"/>
              <a:t>Makes allusion of the availability of physical, human and knowledge resources</a:t>
            </a:r>
            <a:r>
              <a:rPr lang="en-GB" sz="1000" dirty="0" smtClean="0"/>
              <a:t>.</a:t>
            </a:r>
          </a:p>
          <a:p>
            <a:endParaRPr lang="fi-FI" sz="1000" dirty="0"/>
          </a:p>
          <a:p>
            <a:r>
              <a:rPr lang="en-US" sz="1000" i="1" dirty="0">
                <a:solidFill>
                  <a:srgbClr val="FF0000"/>
                </a:solidFill>
              </a:rPr>
              <a:t>Team dynamics, composition &amp; management:</a:t>
            </a:r>
            <a:r>
              <a:rPr lang="en-US" sz="1000" dirty="0">
                <a:solidFill>
                  <a:srgbClr val="FF0000"/>
                </a:solidFill>
              </a:rPr>
              <a:t> </a:t>
            </a:r>
            <a:r>
              <a:rPr lang="en-GB" sz="1000" dirty="0"/>
              <a:t>Relates to the way in which research teams works in relation to power, leadership and participation dynamics</a:t>
            </a:r>
            <a:r>
              <a:rPr lang="en-GB" sz="1000" dirty="0" smtClean="0"/>
              <a:t>.</a:t>
            </a:r>
          </a:p>
          <a:p>
            <a:endParaRPr lang="fi-FI" sz="1000" dirty="0"/>
          </a:p>
          <a:p>
            <a:r>
              <a:rPr lang="en-US" sz="1000" i="1" dirty="0">
                <a:solidFill>
                  <a:srgbClr val="FF0000"/>
                </a:solidFill>
              </a:rPr>
              <a:t>Collaboration settings: </a:t>
            </a:r>
            <a:r>
              <a:rPr lang="en-GB" sz="1000" dirty="0"/>
              <a:t>Relates to the manner in which research teams are set in relation to working protocols, and in connection to the resources available</a:t>
            </a:r>
            <a:r>
              <a:rPr lang="en-GB" sz="1000" dirty="0" smtClean="0"/>
              <a:t>.</a:t>
            </a:r>
          </a:p>
          <a:p>
            <a:endParaRPr lang="fi-FI" sz="1000" dirty="0"/>
          </a:p>
          <a:p>
            <a:r>
              <a:rPr lang="en-US" sz="1000" i="1" dirty="0">
                <a:solidFill>
                  <a:srgbClr val="FF0000"/>
                </a:solidFill>
              </a:rPr>
              <a:t>Personal characteristics, attitude &amp; behaviour: </a:t>
            </a:r>
            <a:r>
              <a:rPr lang="en-GB" sz="1000" dirty="0"/>
              <a:t>Refers to the attitudes and personal traits of collaborators that influences work dynamics</a:t>
            </a:r>
            <a:r>
              <a:rPr lang="en-GB" sz="1000" dirty="0" smtClean="0"/>
              <a:t>.</a:t>
            </a:r>
          </a:p>
          <a:p>
            <a:endParaRPr lang="fi-FI" sz="1000" dirty="0"/>
          </a:p>
          <a:p>
            <a:r>
              <a:rPr lang="en-US" sz="1000" i="1" dirty="0">
                <a:solidFill>
                  <a:srgbClr val="FF0000"/>
                </a:solidFill>
              </a:rPr>
              <a:t>Disciplinary / interdisciplinary background &amp; competences: </a:t>
            </a:r>
            <a:r>
              <a:rPr lang="en-GB" sz="1000" dirty="0"/>
              <a:t>Alludes to the disciplinary and interdisciplinary abilities and experience of participants</a:t>
            </a:r>
            <a:r>
              <a:rPr lang="en-GB" sz="1000" dirty="0" smtClean="0"/>
              <a:t>.</a:t>
            </a:r>
          </a:p>
          <a:p>
            <a:endParaRPr lang="fi-FI" sz="1000" dirty="0"/>
          </a:p>
          <a:p>
            <a:r>
              <a:rPr lang="en-US" sz="1000" i="1" dirty="0">
                <a:solidFill>
                  <a:srgbClr val="FF0000"/>
                </a:solidFill>
              </a:rPr>
              <a:t>Communication: </a:t>
            </a:r>
            <a:r>
              <a:rPr lang="en-GB" sz="1000" dirty="0"/>
              <a:t>Point out at the ability of collaborators to communicate ideas and to develop a working common vocabulary with fellow team members</a:t>
            </a:r>
            <a:r>
              <a:rPr lang="en-GB" sz="1000" dirty="0" smtClean="0"/>
              <a:t>.</a:t>
            </a:r>
          </a:p>
          <a:p>
            <a:endParaRPr lang="fi-FI" sz="1000" dirty="0"/>
          </a:p>
          <a:p>
            <a:r>
              <a:rPr lang="en-US" sz="1000" i="1" dirty="0">
                <a:solidFill>
                  <a:srgbClr val="FF0000"/>
                </a:solidFill>
              </a:rPr>
              <a:t>Research approach &amp; methods: </a:t>
            </a:r>
            <a:r>
              <a:rPr lang="en-GB" sz="1000" dirty="0"/>
              <a:t>Indicates methodological and problem solving approaches, derived or not from disciplinary traditions. Refers to the process stages and to the specific activities that can be performed during the collaboration</a:t>
            </a:r>
            <a:r>
              <a:rPr lang="en-GB" sz="1000" dirty="0" smtClean="0"/>
              <a:t>.</a:t>
            </a:r>
          </a:p>
          <a:p>
            <a:endParaRPr lang="fi-FI" sz="1000" dirty="0"/>
          </a:p>
          <a:p>
            <a:r>
              <a:rPr lang="en-US" sz="1000" i="1" dirty="0">
                <a:solidFill>
                  <a:srgbClr val="FF0000"/>
                </a:solidFill>
              </a:rPr>
              <a:t>Focus, values and epistemological stance: </a:t>
            </a:r>
            <a:r>
              <a:rPr lang="en-GB" sz="1000" dirty="0"/>
              <a:t>Relates to disciplinary epistemological assumptions and values</a:t>
            </a:r>
            <a:r>
              <a:rPr lang="en-GB" sz="1000" dirty="0" smtClean="0"/>
              <a:t>.</a:t>
            </a:r>
          </a:p>
          <a:p>
            <a:r>
              <a:rPr lang="en-GB" sz="2400" b="1" dirty="0" smtClean="0">
                <a:solidFill>
                  <a:srgbClr val="FF0000"/>
                </a:solidFill>
              </a:rPr>
              <a:t>2minutes </a:t>
            </a:r>
            <a:endParaRPr lang="fi-FI" sz="2400" b="1" dirty="0">
              <a:solidFill>
                <a:srgbClr val="FF0000"/>
              </a:solidFill>
            </a:endParaRPr>
          </a:p>
          <a:p>
            <a:endParaRPr lang="fi-FI" dirty="0"/>
          </a:p>
        </p:txBody>
      </p:sp>
      <p:sp>
        <p:nvSpPr>
          <p:cNvPr id="4" name="Slide Number Placeholder 3"/>
          <p:cNvSpPr>
            <a:spLocks noGrp="1"/>
          </p:cNvSpPr>
          <p:nvPr>
            <p:ph type="sldNum" sz="quarter" idx="10"/>
          </p:nvPr>
        </p:nvSpPr>
        <p:spPr/>
        <p:txBody>
          <a:bodyPr/>
          <a:lstStyle/>
          <a:p>
            <a:fld id="{63E736FB-0ABA-A94E-85C7-9389DF9B209C}" type="slidenum">
              <a:rPr lang="fi-FI" smtClean="0"/>
              <a:t>15</a:t>
            </a:fld>
            <a:endParaRPr lang="fi-FI"/>
          </a:p>
        </p:txBody>
      </p:sp>
    </p:spTree>
    <p:extLst>
      <p:ext uri="{BB962C8B-B14F-4D97-AF65-F5344CB8AC3E}">
        <p14:creationId xmlns:p14="http://schemas.microsoft.com/office/powerpoint/2010/main" val="4090688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000" i="1" dirty="0">
                <a:solidFill>
                  <a:srgbClr val="FF0000"/>
                </a:solidFill>
              </a:rPr>
              <a:t>Context</a:t>
            </a:r>
            <a:r>
              <a:rPr lang="en-US" sz="1000" i="1" dirty="0"/>
              <a:t>: </a:t>
            </a:r>
            <a:r>
              <a:rPr lang="en-GB" sz="1000" dirty="0"/>
              <a:t>Refers to the organisational context, legal frameworks in which the research take place. This includes institutional policies, working and organisational culture and practices, etc</a:t>
            </a:r>
            <a:r>
              <a:rPr lang="en-GB" sz="1000" dirty="0" smtClean="0"/>
              <a:t>.</a:t>
            </a:r>
          </a:p>
          <a:p>
            <a:endParaRPr lang="fi-FI" sz="1000" dirty="0"/>
          </a:p>
          <a:p>
            <a:r>
              <a:rPr lang="en-US" sz="1000" i="1" dirty="0">
                <a:solidFill>
                  <a:srgbClr val="FF0000"/>
                </a:solidFill>
              </a:rPr>
              <a:t>Resources: </a:t>
            </a:r>
            <a:r>
              <a:rPr lang="en-GB" sz="1000" dirty="0"/>
              <a:t>Makes allusion of the availability of physical, human and knowledge resources</a:t>
            </a:r>
            <a:r>
              <a:rPr lang="en-GB" sz="1000" dirty="0" smtClean="0"/>
              <a:t>.</a:t>
            </a:r>
          </a:p>
          <a:p>
            <a:endParaRPr lang="fi-FI" sz="1000" dirty="0"/>
          </a:p>
          <a:p>
            <a:r>
              <a:rPr lang="en-US" sz="1000" i="1" dirty="0">
                <a:solidFill>
                  <a:srgbClr val="FF0000"/>
                </a:solidFill>
              </a:rPr>
              <a:t>Team dynamics, composition &amp; management:</a:t>
            </a:r>
            <a:r>
              <a:rPr lang="en-US" sz="1000" dirty="0">
                <a:solidFill>
                  <a:srgbClr val="FF0000"/>
                </a:solidFill>
              </a:rPr>
              <a:t> </a:t>
            </a:r>
            <a:r>
              <a:rPr lang="en-GB" sz="1000" dirty="0"/>
              <a:t>Relates to the way in which research teams works in relation to power, leadership and participation dynamics</a:t>
            </a:r>
            <a:r>
              <a:rPr lang="en-GB" sz="1000" dirty="0" smtClean="0"/>
              <a:t>.</a:t>
            </a:r>
          </a:p>
          <a:p>
            <a:endParaRPr lang="fi-FI" sz="1000" dirty="0"/>
          </a:p>
          <a:p>
            <a:r>
              <a:rPr lang="en-US" sz="1000" i="1" dirty="0">
                <a:solidFill>
                  <a:srgbClr val="FF0000"/>
                </a:solidFill>
              </a:rPr>
              <a:t>Collaboration settings: </a:t>
            </a:r>
            <a:r>
              <a:rPr lang="en-GB" sz="1000" dirty="0"/>
              <a:t>Relates to the manner in which research teams are set in relation to working protocols, and in connection to the resources available</a:t>
            </a:r>
            <a:r>
              <a:rPr lang="en-GB" sz="1000" dirty="0" smtClean="0"/>
              <a:t>.</a:t>
            </a:r>
          </a:p>
          <a:p>
            <a:endParaRPr lang="fi-FI" sz="1000" dirty="0"/>
          </a:p>
          <a:p>
            <a:r>
              <a:rPr lang="en-US" sz="1000" i="1" dirty="0">
                <a:solidFill>
                  <a:srgbClr val="FF0000"/>
                </a:solidFill>
              </a:rPr>
              <a:t>Personal characteristics, attitude &amp; behaviour: </a:t>
            </a:r>
            <a:r>
              <a:rPr lang="en-GB" sz="1000" dirty="0"/>
              <a:t>Refers to the attitudes and personal traits of collaborators that influences work dynamics</a:t>
            </a:r>
            <a:r>
              <a:rPr lang="en-GB" sz="1000" dirty="0" smtClean="0"/>
              <a:t>.</a:t>
            </a:r>
          </a:p>
          <a:p>
            <a:endParaRPr lang="fi-FI" sz="1000" dirty="0"/>
          </a:p>
          <a:p>
            <a:r>
              <a:rPr lang="en-US" sz="1000" i="1" dirty="0">
                <a:solidFill>
                  <a:srgbClr val="FF0000"/>
                </a:solidFill>
              </a:rPr>
              <a:t>Disciplinary / interdisciplinary background &amp; competences: </a:t>
            </a:r>
            <a:r>
              <a:rPr lang="en-GB" sz="1000" dirty="0"/>
              <a:t>Alludes to the disciplinary and interdisciplinary abilities and experience of participants</a:t>
            </a:r>
            <a:r>
              <a:rPr lang="en-GB" sz="1000" dirty="0" smtClean="0"/>
              <a:t>.</a:t>
            </a:r>
          </a:p>
          <a:p>
            <a:endParaRPr lang="fi-FI" sz="1000" dirty="0"/>
          </a:p>
          <a:p>
            <a:r>
              <a:rPr lang="en-US" sz="1000" i="1" dirty="0">
                <a:solidFill>
                  <a:srgbClr val="FF0000"/>
                </a:solidFill>
              </a:rPr>
              <a:t>Communication: </a:t>
            </a:r>
            <a:r>
              <a:rPr lang="en-GB" sz="1000" dirty="0"/>
              <a:t>Point out at the ability of collaborators to communicate ideas and to develop a working common vocabulary with fellow team members</a:t>
            </a:r>
            <a:r>
              <a:rPr lang="en-GB" sz="1000" dirty="0" smtClean="0"/>
              <a:t>.</a:t>
            </a:r>
          </a:p>
          <a:p>
            <a:endParaRPr lang="fi-FI" sz="1000" dirty="0"/>
          </a:p>
          <a:p>
            <a:r>
              <a:rPr lang="en-US" sz="1000" i="1" dirty="0">
                <a:solidFill>
                  <a:srgbClr val="FF0000"/>
                </a:solidFill>
              </a:rPr>
              <a:t>Research approach &amp; methods: </a:t>
            </a:r>
            <a:r>
              <a:rPr lang="en-GB" sz="1000" dirty="0"/>
              <a:t>Indicates methodological and problem solving approaches, derived or not from disciplinary traditions. Refers to the process stages and to the specific activities that can be performed during the collaboration</a:t>
            </a:r>
            <a:r>
              <a:rPr lang="en-GB" sz="1000" dirty="0" smtClean="0"/>
              <a:t>.</a:t>
            </a:r>
          </a:p>
          <a:p>
            <a:endParaRPr lang="fi-FI" sz="1000" dirty="0"/>
          </a:p>
          <a:p>
            <a:r>
              <a:rPr lang="en-US" sz="1000" i="1" dirty="0">
                <a:solidFill>
                  <a:srgbClr val="FF0000"/>
                </a:solidFill>
              </a:rPr>
              <a:t>Focus, values and epistemological stance: </a:t>
            </a:r>
            <a:r>
              <a:rPr lang="en-GB" sz="1000" dirty="0"/>
              <a:t>Relates to disciplinary epistemological assumptions and values</a:t>
            </a:r>
            <a:r>
              <a:rPr lang="en-GB" sz="1000" dirty="0" smtClean="0"/>
              <a:t>.</a:t>
            </a:r>
          </a:p>
          <a:p>
            <a:r>
              <a:rPr lang="en-GB" sz="2400" b="1" dirty="0" smtClean="0">
                <a:solidFill>
                  <a:srgbClr val="FF0000"/>
                </a:solidFill>
              </a:rPr>
              <a:t>2minutes </a:t>
            </a:r>
            <a:endParaRPr lang="fi-FI" sz="2400" b="1" dirty="0">
              <a:solidFill>
                <a:srgbClr val="FF0000"/>
              </a:solidFill>
            </a:endParaRPr>
          </a:p>
          <a:p>
            <a:endParaRPr lang="fi-FI" dirty="0"/>
          </a:p>
        </p:txBody>
      </p:sp>
      <p:sp>
        <p:nvSpPr>
          <p:cNvPr id="4" name="Slide Number Placeholder 3"/>
          <p:cNvSpPr>
            <a:spLocks noGrp="1"/>
          </p:cNvSpPr>
          <p:nvPr>
            <p:ph type="sldNum" sz="quarter" idx="10"/>
          </p:nvPr>
        </p:nvSpPr>
        <p:spPr/>
        <p:txBody>
          <a:bodyPr/>
          <a:lstStyle/>
          <a:p>
            <a:fld id="{63E736FB-0ABA-A94E-85C7-9389DF9B209C}" type="slidenum">
              <a:rPr lang="fi-FI" smtClean="0"/>
              <a:t>16</a:t>
            </a:fld>
            <a:endParaRPr lang="fi-FI"/>
          </a:p>
        </p:txBody>
      </p:sp>
    </p:spTree>
    <p:extLst>
      <p:ext uri="{BB962C8B-B14F-4D97-AF65-F5344CB8AC3E}">
        <p14:creationId xmlns:p14="http://schemas.microsoft.com/office/powerpoint/2010/main" val="10271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000" i="1" dirty="0">
                <a:solidFill>
                  <a:srgbClr val="FF0000"/>
                </a:solidFill>
              </a:rPr>
              <a:t>Context</a:t>
            </a:r>
            <a:r>
              <a:rPr lang="en-US" sz="1000" i="1" dirty="0"/>
              <a:t>: </a:t>
            </a:r>
            <a:r>
              <a:rPr lang="en-GB" sz="1000" dirty="0"/>
              <a:t>Refers to the organisational context, legal frameworks in which the research take place. This includes institutional policies, working and organisational culture and practices, etc</a:t>
            </a:r>
            <a:r>
              <a:rPr lang="en-GB" sz="1000" dirty="0" smtClean="0"/>
              <a:t>.</a:t>
            </a:r>
          </a:p>
          <a:p>
            <a:endParaRPr lang="fi-FI" sz="1000" dirty="0"/>
          </a:p>
          <a:p>
            <a:r>
              <a:rPr lang="en-US" sz="1000" i="1" dirty="0">
                <a:solidFill>
                  <a:srgbClr val="FF0000"/>
                </a:solidFill>
              </a:rPr>
              <a:t>Resources: </a:t>
            </a:r>
            <a:r>
              <a:rPr lang="en-GB" sz="1000" dirty="0"/>
              <a:t>Makes allusion of the availability of physical, human and knowledge resources</a:t>
            </a:r>
            <a:r>
              <a:rPr lang="en-GB" sz="1000" dirty="0" smtClean="0"/>
              <a:t>.</a:t>
            </a:r>
          </a:p>
          <a:p>
            <a:endParaRPr lang="fi-FI" sz="1000" dirty="0"/>
          </a:p>
          <a:p>
            <a:r>
              <a:rPr lang="en-US" sz="1000" i="1" dirty="0">
                <a:solidFill>
                  <a:srgbClr val="FF0000"/>
                </a:solidFill>
              </a:rPr>
              <a:t>Team dynamics, composition &amp; management:</a:t>
            </a:r>
            <a:r>
              <a:rPr lang="en-US" sz="1000" dirty="0">
                <a:solidFill>
                  <a:srgbClr val="FF0000"/>
                </a:solidFill>
              </a:rPr>
              <a:t> </a:t>
            </a:r>
            <a:r>
              <a:rPr lang="en-GB" sz="1000" dirty="0"/>
              <a:t>Relates to the way in which research teams works in relation to power, leadership and participation dynamics</a:t>
            </a:r>
            <a:r>
              <a:rPr lang="en-GB" sz="1000" dirty="0" smtClean="0"/>
              <a:t>.</a:t>
            </a:r>
          </a:p>
          <a:p>
            <a:endParaRPr lang="fi-FI" sz="1000" dirty="0"/>
          </a:p>
          <a:p>
            <a:r>
              <a:rPr lang="en-US" sz="1000" i="1" dirty="0">
                <a:solidFill>
                  <a:srgbClr val="FF0000"/>
                </a:solidFill>
              </a:rPr>
              <a:t>Collaboration settings: </a:t>
            </a:r>
            <a:r>
              <a:rPr lang="en-GB" sz="1000" dirty="0"/>
              <a:t>Relates to the manner in which research teams are set in relation to working protocols, and in connection to the resources available</a:t>
            </a:r>
            <a:r>
              <a:rPr lang="en-GB" sz="1000" dirty="0" smtClean="0"/>
              <a:t>.</a:t>
            </a:r>
          </a:p>
          <a:p>
            <a:endParaRPr lang="fi-FI" sz="1000" dirty="0"/>
          </a:p>
          <a:p>
            <a:r>
              <a:rPr lang="en-US" sz="1000" i="1" dirty="0">
                <a:solidFill>
                  <a:srgbClr val="FF0000"/>
                </a:solidFill>
              </a:rPr>
              <a:t>Personal characteristics, attitude &amp; behaviour: </a:t>
            </a:r>
            <a:r>
              <a:rPr lang="en-GB" sz="1000" dirty="0"/>
              <a:t>Refers to the attitudes and personal traits of collaborators that influences work dynamics</a:t>
            </a:r>
            <a:r>
              <a:rPr lang="en-GB" sz="1000" dirty="0" smtClean="0"/>
              <a:t>.</a:t>
            </a:r>
          </a:p>
          <a:p>
            <a:endParaRPr lang="fi-FI" sz="1000" dirty="0"/>
          </a:p>
          <a:p>
            <a:r>
              <a:rPr lang="en-US" sz="1000" i="1" dirty="0">
                <a:solidFill>
                  <a:srgbClr val="FF0000"/>
                </a:solidFill>
              </a:rPr>
              <a:t>Disciplinary / interdisciplinary background &amp; competences: </a:t>
            </a:r>
            <a:r>
              <a:rPr lang="en-GB" sz="1000" dirty="0"/>
              <a:t>Alludes to the disciplinary and interdisciplinary abilities and experience of participants</a:t>
            </a:r>
            <a:r>
              <a:rPr lang="en-GB" sz="1000" dirty="0" smtClean="0"/>
              <a:t>.</a:t>
            </a:r>
          </a:p>
          <a:p>
            <a:endParaRPr lang="fi-FI" sz="1000" dirty="0"/>
          </a:p>
          <a:p>
            <a:r>
              <a:rPr lang="en-US" sz="1000" i="1" dirty="0">
                <a:solidFill>
                  <a:srgbClr val="FF0000"/>
                </a:solidFill>
              </a:rPr>
              <a:t>Communication: </a:t>
            </a:r>
            <a:r>
              <a:rPr lang="en-GB" sz="1000" dirty="0"/>
              <a:t>Point out at the ability of collaborators to communicate ideas and to develop a working common vocabulary with fellow team members</a:t>
            </a:r>
            <a:r>
              <a:rPr lang="en-GB" sz="1000" dirty="0" smtClean="0"/>
              <a:t>.</a:t>
            </a:r>
          </a:p>
          <a:p>
            <a:endParaRPr lang="fi-FI" sz="1000" dirty="0"/>
          </a:p>
          <a:p>
            <a:r>
              <a:rPr lang="en-US" sz="1000" i="1" dirty="0">
                <a:solidFill>
                  <a:srgbClr val="FF0000"/>
                </a:solidFill>
              </a:rPr>
              <a:t>Research approach &amp; methods: </a:t>
            </a:r>
            <a:r>
              <a:rPr lang="en-GB" sz="1000" dirty="0"/>
              <a:t>Indicates methodological and problem solving approaches, derived or not from disciplinary traditions. Refers to the process stages and to the specific activities that can be performed during the collaboration</a:t>
            </a:r>
            <a:r>
              <a:rPr lang="en-GB" sz="1000" dirty="0" smtClean="0"/>
              <a:t>.</a:t>
            </a:r>
          </a:p>
          <a:p>
            <a:endParaRPr lang="fi-FI" sz="1000" dirty="0"/>
          </a:p>
          <a:p>
            <a:r>
              <a:rPr lang="en-US" sz="1000" i="1" dirty="0">
                <a:solidFill>
                  <a:srgbClr val="FF0000"/>
                </a:solidFill>
              </a:rPr>
              <a:t>Focus, values and epistemological stance: </a:t>
            </a:r>
            <a:r>
              <a:rPr lang="en-GB" sz="1000" dirty="0"/>
              <a:t>Relates to disciplinary epistemological assumptions and values</a:t>
            </a:r>
            <a:r>
              <a:rPr lang="en-GB" sz="1000" dirty="0" smtClean="0"/>
              <a:t>.</a:t>
            </a:r>
          </a:p>
          <a:p>
            <a:r>
              <a:rPr lang="en-GB" sz="2400" b="1" dirty="0" smtClean="0">
                <a:solidFill>
                  <a:srgbClr val="FF0000"/>
                </a:solidFill>
              </a:rPr>
              <a:t>2minutes </a:t>
            </a:r>
            <a:endParaRPr lang="fi-FI" sz="2400" b="1" dirty="0">
              <a:solidFill>
                <a:srgbClr val="FF0000"/>
              </a:solidFill>
            </a:endParaRPr>
          </a:p>
          <a:p>
            <a:endParaRPr lang="fi-FI" dirty="0"/>
          </a:p>
        </p:txBody>
      </p:sp>
      <p:sp>
        <p:nvSpPr>
          <p:cNvPr id="4" name="Slide Number Placeholder 3"/>
          <p:cNvSpPr>
            <a:spLocks noGrp="1"/>
          </p:cNvSpPr>
          <p:nvPr>
            <p:ph type="sldNum" sz="quarter" idx="10"/>
          </p:nvPr>
        </p:nvSpPr>
        <p:spPr/>
        <p:txBody>
          <a:bodyPr/>
          <a:lstStyle/>
          <a:p>
            <a:fld id="{63E736FB-0ABA-A94E-85C7-9389DF9B209C}" type="slidenum">
              <a:rPr lang="fi-FI" smtClean="0"/>
              <a:t>17</a:t>
            </a:fld>
            <a:endParaRPr lang="fi-FI"/>
          </a:p>
        </p:txBody>
      </p:sp>
    </p:spTree>
    <p:extLst>
      <p:ext uri="{BB962C8B-B14F-4D97-AF65-F5344CB8AC3E}">
        <p14:creationId xmlns:p14="http://schemas.microsoft.com/office/powerpoint/2010/main" val="3011485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000" i="1" dirty="0">
                <a:solidFill>
                  <a:srgbClr val="FF0000"/>
                </a:solidFill>
              </a:rPr>
              <a:t>Context</a:t>
            </a:r>
            <a:r>
              <a:rPr lang="en-US" sz="1000" i="1" dirty="0"/>
              <a:t>: </a:t>
            </a:r>
            <a:r>
              <a:rPr lang="en-GB" sz="1000" dirty="0"/>
              <a:t>Refers to the organisational context, legal frameworks in which the research take place. This includes institutional policies, working and organisational culture and practices, etc</a:t>
            </a:r>
            <a:r>
              <a:rPr lang="en-GB" sz="1000" dirty="0" smtClean="0"/>
              <a:t>.</a:t>
            </a:r>
          </a:p>
          <a:p>
            <a:endParaRPr lang="fi-FI" sz="1000" dirty="0"/>
          </a:p>
          <a:p>
            <a:r>
              <a:rPr lang="en-US" sz="1000" i="1" dirty="0">
                <a:solidFill>
                  <a:srgbClr val="FF0000"/>
                </a:solidFill>
              </a:rPr>
              <a:t>Resources: </a:t>
            </a:r>
            <a:r>
              <a:rPr lang="en-GB" sz="1000" dirty="0"/>
              <a:t>Makes allusion of the availability of physical, human and knowledge resources</a:t>
            </a:r>
            <a:r>
              <a:rPr lang="en-GB" sz="1000" dirty="0" smtClean="0"/>
              <a:t>.</a:t>
            </a:r>
          </a:p>
          <a:p>
            <a:endParaRPr lang="fi-FI" sz="1000" dirty="0"/>
          </a:p>
          <a:p>
            <a:r>
              <a:rPr lang="en-US" sz="1000" i="1" dirty="0">
                <a:solidFill>
                  <a:srgbClr val="FF0000"/>
                </a:solidFill>
              </a:rPr>
              <a:t>Team dynamics, composition &amp; management:</a:t>
            </a:r>
            <a:r>
              <a:rPr lang="en-US" sz="1000" dirty="0">
                <a:solidFill>
                  <a:srgbClr val="FF0000"/>
                </a:solidFill>
              </a:rPr>
              <a:t> </a:t>
            </a:r>
            <a:r>
              <a:rPr lang="en-GB" sz="1000" dirty="0"/>
              <a:t>Relates to the way in which research teams works in relation to power, leadership and participation dynamics</a:t>
            </a:r>
            <a:r>
              <a:rPr lang="en-GB" sz="1000" dirty="0" smtClean="0"/>
              <a:t>.</a:t>
            </a:r>
          </a:p>
          <a:p>
            <a:endParaRPr lang="fi-FI" sz="1000" dirty="0"/>
          </a:p>
          <a:p>
            <a:r>
              <a:rPr lang="en-US" sz="1000" i="1" dirty="0">
                <a:solidFill>
                  <a:srgbClr val="FF0000"/>
                </a:solidFill>
              </a:rPr>
              <a:t>Collaboration settings: </a:t>
            </a:r>
            <a:r>
              <a:rPr lang="en-GB" sz="1000" dirty="0"/>
              <a:t>Relates to the manner in which research teams are set in relation to working protocols, and in connection to the resources available</a:t>
            </a:r>
            <a:r>
              <a:rPr lang="en-GB" sz="1000" dirty="0" smtClean="0"/>
              <a:t>.</a:t>
            </a:r>
          </a:p>
          <a:p>
            <a:endParaRPr lang="fi-FI" sz="1000" dirty="0"/>
          </a:p>
          <a:p>
            <a:r>
              <a:rPr lang="en-US" sz="1000" i="1" dirty="0">
                <a:solidFill>
                  <a:srgbClr val="FF0000"/>
                </a:solidFill>
              </a:rPr>
              <a:t>Personal characteristics, attitude &amp; behaviour: </a:t>
            </a:r>
            <a:r>
              <a:rPr lang="en-GB" sz="1000" dirty="0"/>
              <a:t>Refers to the attitudes and personal traits of collaborators that influences work dynamics</a:t>
            </a:r>
            <a:r>
              <a:rPr lang="en-GB" sz="1000" dirty="0" smtClean="0"/>
              <a:t>.</a:t>
            </a:r>
          </a:p>
          <a:p>
            <a:endParaRPr lang="fi-FI" sz="1000" dirty="0"/>
          </a:p>
          <a:p>
            <a:r>
              <a:rPr lang="en-US" sz="1000" i="1" dirty="0">
                <a:solidFill>
                  <a:srgbClr val="FF0000"/>
                </a:solidFill>
              </a:rPr>
              <a:t>Disciplinary / interdisciplinary background &amp; competences: </a:t>
            </a:r>
            <a:r>
              <a:rPr lang="en-GB" sz="1000" dirty="0"/>
              <a:t>Alludes to the disciplinary and interdisciplinary abilities and experience of participants</a:t>
            </a:r>
            <a:r>
              <a:rPr lang="en-GB" sz="1000" dirty="0" smtClean="0"/>
              <a:t>.</a:t>
            </a:r>
          </a:p>
          <a:p>
            <a:endParaRPr lang="fi-FI" sz="1000" dirty="0"/>
          </a:p>
          <a:p>
            <a:r>
              <a:rPr lang="en-US" sz="1000" i="1" dirty="0">
                <a:solidFill>
                  <a:srgbClr val="FF0000"/>
                </a:solidFill>
              </a:rPr>
              <a:t>Communication: </a:t>
            </a:r>
            <a:r>
              <a:rPr lang="en-GB" sz="1000" dirty="0"/>
              <a:t>Point out at the ability of collaborators to communicate ideas and to develop a working common vocabulary with fellow team members</a:t>
            </a:r>
            <a:r>
              <a:rPr lang="en-GB" sz="1000" dirty="0" smtClean="0"/>
              <a:t>.</a:t>
            </a:r>
          </a:p>
          <a:p>
            <a:endParaRPr lang="fi-FI" sz="1000" dirty="0"/>
          </a:p>
          <a:p>
            <a:r>
              <a:rPr lang="en-US" sz="1000" i="1" dirty="0">
                <a:solidFill>
                  <a:srgbClr val="FF0000"/>
                </a:solidFill>
              </a:rPr>
              <a:t>Research approach &amp; methods: </a:t>
            </a:r>
            <a:r>
              <a:rPr lang="en-GB" sz="1000" dirty="0"/>
              <a:t>Indicates methodological and problem solving approaches, derived or not from disciplinary traditions. Refers to the process stages and to the specific activities that can be performed during the collaboration</a:t>
            </a:r>
            <a:r>
              <a:rPr lang="en-GB" sz="1000" dirty="0" smtClean="0"/>
              <a:t>.</a:t>
            </a:r>
          </a:p>
          <a:p>
            <a:endParaRPr lang="fi-FI" sz="1000" dirty="0"/>
          </a:p>
          <a:p>
            <a:r>
              <a:rPr lang="en-US" sz="1000" i="1" dirty="0">
                <a:solidFill>
                  <a:srgbClr val="FF0000"/>
                </a:solidFill>
              </a:rPr>
              <a:t>Focus, values and epistemological stance: </a:t>
            </a:r>
            <a:r>
              <a:rPr lang="en-GB" sz="1000" dirty="0"/>
              <a:t>Relates to disciplinary epistemological assumptions and values</a:t>
            </a:r>
            <a:r>
              <a:rPr lang="en-GB" sz="1000" dirty="0" smtClean="0"/>
              <a:t>.</a:t>
            </a:r>
          </a:p>
          <a:p>
            <a:r>
              <a:rPr lang="en-GB" sz="2400" b="1" dirty="0" smtClean="0">
                <a:solidFill>
                  <a:srgbClr val="FF0000"/>
                </a:solidFill>
              </a:rPr>
              <a:t>2minutes </a:t>
            </a:r>
            <a:endParaRPr lang="fi-FI" sz="2400" b="1" dirty="0">
              <a:solidFill>
                <a:srgbClr val="FF0000"/>
              </a:solidFill>
            </a:endParaRPr>
          </a:p>
          <a:p>
            <a:endParaRPr lang="fi-FI" dirty="0"/>
          </a:p>
        </p:txBody>
      </p:sp>
      <p:sp>
        <p:nvSpPr>
          <p:cNvPr id="4" name="Slide Number Placeholder 3"/>
          <p:cNvSpPr>
            <a:spLocks noGrp="1"/>
          </p:cNvSpPr>
          <p:nvPr>
            <p:ph type="sldNum" sz="quarter" idx="10"/>
          </p:nvPr>
        </p:nvSpPr>
        <p:spPr/>
        <p:txBody>
          <a:bodyPr/>
          <a:lstStyle/>
          <a:p>
            <a:fld id="{63E736FB-0ABA-A94E-85C7-9389DF9B209C}" type="slidenum">
              <a:rPr lang="fi-FI" smtClean="0"/>
              <a:t>18</a:t>
            </a:fld>
            <a:endParaRPr lang="fi-FI"/>
          </a:p>
        </p:txBody>
      </p:sp>
    </p:spTree>
    <p:extLst>
      <p:ext uri="{BB962C8B-B14F-4D97-AF65-F5344CB8AC3E}">
        <p14:creationId xmlns:p14="http://schemas.microsoft.com/office/powerpoint/2010/main" val="2999186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000" i="1" dirty="0">
                <a:solidFill>
                  <a:srgbClr val="FF0000"/>
                </a:solidFill>
              </a:rPr>
              <a:t>Context</a:t>
            </a:r>
            <a:r>
              <a:rPr lang="en-US" sz="1000" i="1" dirty="0"/>
              <a:t>: </a:t>
            </a:r>
            <a:r>
              <a:rPr lang="en-GB" sz="1000" dirty="0"/>
              <a:t>Refers to the organisational context, legal frameworks in which the research take place. This includes institutional policies, working and organisational culture and practices, etc</a:t>
            </a:r>
            <a:r>
              <a:rPr lang="en-GB" sz="1000" dirty="0" smtClean="0"/>
              <a:t>.</a:t>
            </a:r>
          </a:p>
          <a:p>
            <a:endParaRPr lang="fi-FI" sz="1000" dirty="0"/>
          </a:p>
          <a:p>
            <a:r>
              <a:rPr lang="en-US" sz="1000" i="1" dirty="0">
                <a:solidFill>
                  <a:srgbClr val="FF0000"/>
                </a:solidFill>
              </a:rPr>
              <a:t>Resources: </a:t>
            </a:r>
            <a:r>
              <a:rPr lang="en-GB" sz="1000" dirty="0"/>
              <a:t>Makes allusion of the availability of physical, human and knowledge resources</a:t>
            </a:r>
            <a:r>
              <a:rPr lang="en-GB" sz="1000" dirty="0" smtClean="0"/>
              <a:t>.</a:t>
            </a:r>
          </a:p>
          <a:p>
            <a:endParaRPr lang="fi-FI" sz="1000" dirty="0"/>
          </a:p>
          <a:p>
            <a:r>
              <a:rPr lang="en-US" sz="1000" i="1" dirty="0">
                <a:solidFill>
                  <a:srgbClr val="FF0000"/>
                </a:solidFill>
              </a:rPr>
              <a:t>Team dynamics, composition &amp; management:</a:t>
            </a:r>
            <a:r>
              <a:rPr lang="en-US" sz="1000" dirty="0">
                <a:solidFill>
                  <a:srgbClr val="FF0000"/>
                </a:solidFill>
              </a:rPr>
              <a:t> </a:t>
            </a:r>
            <a:r>
              <a:rPr lang="en-GB" sz="1000" dirty="0"/>
              <a:t>Relates to the way in which research teams works in relation to power, leadership and participation dynamics</a:t>
            </a:r>
            <a:r>
              <a:rPr lang="en-GB" sz="1000" dirty="0" smtClean="0"/>
              <a:t>.</a:t>
            </a:r>
          </a:p>
          <a:p>
            <a:endParaRPr lang="fi-FI" sz="1000" dirty="0"/>
          </a:p>
          <a:p>
            <a:r>
              <a:rPr lang="en-US" sz="1000" i="1" dirty="0">
                <a:solidFill>
                  <a:srgbClr val="FF0000"/>
                </a:solidFill>
              </a:rPr>
              <a:t>Collaboration settings: </a:t>
            </a:r>
            <a:r>
              <a:rPr lang="en-GB" sz="1000" dirty="0"/>
              <a:t>Relates to the manner in which research teams are set in relation to working protocols, and in connection to the resources available</a:t>
            </a:r>
            <a:r>
              <a:rPr lang="en-GB" sz="1000" dirty="0" smtClean="0"/>
              <a:t>.</a:t>
            </a:r>
          </a:p>
          <a:p>
            <a:endParaRPr lang="fi-FI" sz="1000" dirty="0"/>
          </a:p>
          <a:p>
            <a:r>
              <a:rPr lang="en-US" sz="1000" i="1" dirty="0">
                <a:solidFill>
                  <a:srgbClr val="FF0000"/>
                </a:solidFill>
              </a:rPr>
              <a:t>Personal characteristics, attitude &amp; behaviour: </a:t>
            </a:r>
            <a:r>
              <a:rPr lang="en-GB" sz="1000" dirty="0"/>
              <a:t>Refers to the attitudes and personal traits of collaborators that influences work dynamics</a:t>
            </a:r>
            <a:r>
              <a:rPr lang="en-GB" sz="1000" dirty="0" smtClean="0"/>
              <a:t>.</a:t>
            </a:r>
          </a:p>
          <a:p>
            <a:endParaRPr lang="fi-FI" sz="1000" dirty="0"/>
          </a:p>
          <a:p>
            <a:r>
              <a:rPr lang="en-US" sz="1000" i="1" dirty="0">
                <a:solidFill>
                  <a:srgbClr val="FF0000"/>
                </a:solidFill>
              </a:rPr>
              <a:t>Disciplinary / interdisciplinary background &amp; competences: </a:t>
            </a:r>
            <a:r>
              <a:rPr lang="en-GB" sz="1000" dirty="0"/>
              <a:t>Alludes to the disciplinary and interdisciplinary abilities and experience of participants</a:t>
            </a:r>
            <a:r>
              <a:rPr lang="en-GB" sz="1000" dirty="0" smtClean="0"/>
              <a:t>.</a:t>
            </a:r>
          </a:p>
          <a:p>
            <a:endParaRPr lang="fi-FI" sz="1000" dirty="0"/>
          </a:p>
          <a:p>
            <a:r>
              <a:rPr lang="en-US" sz="1000" i="1" dirty="0">
                <a:solidFill>
                  <a:srgbClr val="FF0000"/>
                </a:solidFill>
              </a:rPr>
              <a:t>Communication: </a:t>
            </a:r>
            <a:r>
              <a:rPr lang="en-GB" sz="1000" dirty="0"/>
              <a:t>Point out at the ability of collaborators to communicate ideas and to develop a working common vocabulary with fellow team members</a:t>
            </a:r>
            <a:r>
              <a:rPr lang="en-GB" sz="1000" dirty="0" smtClean="0"/>
              <a:t>.</a:t>
            </a:r>
          </a:p>
          <a:p>
            <a:endParaRPr lang="fi-FI" sz="1000" dirty="0"/>
          </a:p>
          <a:p>
            <a:r>
              <a:rPr lang="en-US" sz="1000" i="1" dirty="0">
                <a:solidFill>
                  <a:srgbClr val="FF0000"/>
                </a:solidFill>
              </a:rPr>
              <a:t>Research approach &amp; methods: </a:t>
            </a:r>
            <a:r>
              <a:rPr lang="en-GB" sz="1000" dirty="0"/>
              <a:t>Indicates methodological and problem solving approaches, derived or not from disciplinary traditions. Refers to the process stages and to the specific activities that can be performed during the collaboration</a:t>
            </a:r>
            <a:r>
              <a:rPr lang="en-GB" sz="1000" dirty="0" smtClean="0"/>
              <a:t>.</a:t>
            </a:r>
          </a:p>
          <a:p>
            <a:endParaRPr lang="fi-FI" sz="1000" dirty="0"/>
          </a:p>
          <a:p>
            <a:r>
              <a:rPr lang="en-US" sz="1000" i="1" dirty="0">
                <a:solidFill>
                  <a:srgbClr val="FF0000"/>
                </a:solidFill>
              </a:rPr>
              <a:t>Focus, values and epistemological stance: </a:t>
            </a:r>
            <a:r>
              <a:rPr lang="en-GB" sz="1000" dirty="0"/>
              <a:t>Relates to disciplinary epistemological assumptions and values</a:t>
            </a:r>
            <a:r>
              <a:rPr lang="en-GB" sz="1000" dirty="0" smtClean="0"/>
              <a:t>.</a:t>
            </a:r>
          </a:p>
          <a:p>
            <a:r>
              <a:rPr lang="en-GB" sz="2400" b="1" dirty="0" smtClean="0">
                <a:solidFill>
                  <a:srgbClr val="FF0000"/>
                </a:solidFill>
              </a:rPr>
              <a:t>2minutes </a:t>
            </a:r>
            <a:endParaRPr lang="fi-FI" sz="2400" b="1" dirty="0">
              <a:solidFill>
                <a:srgbClr val="FF0000"/>
              </a:solidFill>
            </a:endParaRPr>
          </a:p>
          <a:p>
            <a:endParaRPr lang="fi-FI" dirty="0"/>
          </a:p>
        </p:txBody>
      </p:sp>
      <p:sp>
        <p:nvSpPr>
          <p:cNvPr id="4" name="Slide Number Placeholder 3"/>
          <p:cNvSpPr>
            <a:spLocks noGrp="1"/>
          </p:cNvSpPr>
          <p:nvPr>
            <p:ph type="sldNum" sz="quarter" idx="10"/>
          </p:nvPr>
        </p:nvSpPr>
        <p:spPr/>
        <p:txBody>
          <a:bodyPr/>
          <a:lstStyle/>
          <a:p>
            <a:fld id="{63E736FB-0ABA-A94E-85C7-9389DF9B209C}" type="slidenum">
              <a:rPr lang="fi-FI" smtClean="0"/>
              <a:t>19</a:t>
            </a:fld>
            <a:endParaRPr lang="fi-FI"/>
          </a:p>
        </p:txBody>
      </p:sp>
    </p:spTree>
    <p:extLst>
      <p:ext uri="{BB962C8B-B14F-4D97-AF65-F5344CB8AC3E}">
        <p14:creationId xmlns:p14="http://schemas.microsoft.com/office/powerpoint/2010/main" val="1961556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000" i="1" dirty="0">
                <a:solidFill>
                  <a:srgbClr val="FF0000"/>
                </a:solidFill>
              </a:rPr>
              <a:t>Context</a:t>
            </a:r>
            <a:r>
              <a:rPr lang="en-US" sz="1000" i="1" dirty="0"/>
              <a:t>: </a:t>
            </a:r>
            <a:r>
              <a:rPr lang="en-GB" sz="1000" dirty="0"/>
              <a:t>Refers to the organisational context, legal frameworks in which the research take place. This includes institutional policies, working and organisational culture and practices, etc</a:t>
            </a:r>
            <a:r>
              <a:rPr lang="en-GB" sz="1000" dirty="0" smtClean="0"/>
              <a:t>.</a:t>
            </a:r>
          </a:p>
          <a:p>
            <a:endParaRPr lang="fi-FI" sz="1000" dirty="0"/>
          </a:p>
          <a:p>
            <a:r>
              <a:rPr lang="en-US" sz="1000" i="1" dirty="0">
                <a:solidFill>
                  <a:srgbClr val="FF0000"/>
                </a:solidFill>
              </a:rPr>
              <a:t>Resources: </a:t>
            </a:r>
            <a:r>
              <a:rPr lang="en-GB" sz="1000" dirty="0"/>
              <a:t>Makes allusion of the availability of physical, human and knowledge resources</a:t>
            </a:r>
            <a:r>
              <a:rPr lang="en-GB" sz="1000" dirty="0" smtClean="0"/>
              <a:t>.</a:t>
            </a:r>
          </a:p>
          <a:p>
            <a:endParaRPr lang="fi-FI" sz="1000" dirty="0"/>
          </a:p>
          <a:p>
            <a:r>
              <a:rPr lang="en-US" sz="1000" i="1" dirty="0">
                <a:solidFill>
                  <a:srgbClr val="FF0000"/>
                </a:solidFill>
              </a:rPr>
              <a:t>Team dynamics, composition &amp; management:</a:t>
            </a:r>
            <a:r>
              <a:rPr lang="en-US" sz="1000" dirty="0">
                <a:solidFill>
                  <a:srgbClr val="FF0000"/>
                </a:solidFill>
              </a:rPr>
              <a:t> </a:t>
            </a:r>
            <a:r>
              <a:rPr lang="en-GB" sz="1000" dirty="0"/>
              <a:t>Relates to the way in which research teams works in relation to power, leadership and participation dynamics</a:t>
            </a:r>
            <a:r>
              <a:rPr lang="en-GB" sz="1000" dirty="0" smtClean="0"/>
              <a:t>.</a:t>
            </a:r>
          </a:p>
          <a:p>
            <a:endParaRPr lang="fi-FI" sz="1000" dirty="0"/>
          </a:p>
          <a:p>
            <a:r>
              <a:rPr lang="en-US" sz="1000" i="1" dirty="0">
                <a:solidFill>
                  <a:srgbClr val="FF0000"/>
                </a:solidFill>
              </a:rPr>
              <a:t>Collaboration settings: </a:t>
            </a:r>
            <a:r>
              <a:rPr lang="en-GB" sz="1000" dirty="0"/>
              <a:t>Relates to the manner in which research teams are set in relation to working protocols, and in connection to the resources available</a:t>
            </a:r>
            <a:r>
              <a:rPr lang="en-GB" sz="1000" dirty="0" smtClean="0"/>
              <a:t>.</a:t>
            </a:r>
          </a:p>
          <a:p>
            <a:endParaRPr lang="fi-FI" sz="1000" dirty="0"/>
          </a:p>
          <a:p>
            <a:r>
              <a:rPr lang="en-US" sz="1000" i="1" dirty="0">
                <a:solidFill>
                  <a:srgbClr val="FF0000"/>
                </a:solidFill>
              </a:rPr>
              <a:t>Personal characteristics, attitude &amp; behaviour: </a:t>
            </a:r>
            <a:r>
              <a:rPr lang="en-GB" sz="1000" dirty="0"/>
              <a:t>Refers to the attitudes and personal traits of collaborators that influences work dynamics</a:t>
            </a:r>
            <a:r>
              <a:rPr lang="en-GB" sz="1000" dirty="0" smtClean="0"/>
              <a:t>.</a:t>
            </a:r>
          </a:p>
          <a:p>
            <a:endParaRPr lang="fi-FI" sz="1000" dirty="0"/>
          </a:p>
          <a:p>
            <a:r>
              <a:rPr lang="en-US" sz="1000" i="1" dirty="0">
                <a:solidFill>
                  <a:srgbClr val="FF0000"/>
                </a:solidFill>
              </a:rPr>
              <a:t>Disciplinary / interdisciplinary background &amp; competences: </a:t>
            </a:r>
            <a:r>
              <a:rPr lang="en-GB" sz="1000" dirty="0"/>
              <a:t>Alludes to the disciplinary and interdisciplinary abilities and experience of participants</a:t>
            </a:r>
            <a:r>
              <a:rPr lang="en-GB" sz="1000" dirty="0" smtClean="0"/>
              <a:t>.</a:t>
            </a:r>
          </a:p>
          <a:p>
            <a:endParaRPr lang="fi-FI" sz="1000" dirty="0"/>
          </a:p>
          <a:p>
            <a:r>
              <a:rPr lang="en-US" sz="1000" i="1" dirty="0">
                <a:solidFill>
                  <a:srgbClr val="FF0000"/>
                </a:solidFill>
              </a:rPr>
              <a:t>Communication: </a:t>
            </a:r>
            <a:r>
              <a:rPr lang="en-GB" sz="1000" dirty="0"/>
              <a:t>Point out at the ability of collaborators to communicate ideas and to develop a working common vocabulary with fellow team members</a:t>
            </a:r>
            <a:r>
              <a:rPr lang="en-GB" sz="1000" dirty="0" smtClean="0"/>
              <a:t>.</a:t>
            </a:r>
          </a:p>
          <a:p>
            <a:endParaRPr lang="fi-FI" sz="1000" dirty="0"/>
          </a:p>
          <a:p>
            <a:r>
              <a:rPr lang="en-US" sz="1000" i="1" dirty="0">
                <a:solidFill>
                  <a:srgbClr val="FF0000"/>
                </a:solidFill>
              </a:rPr>
              <a:t>Research approach &amp; methods: </a:t>
            </a:r>
            <a:r>
              <a:rPr lang="en-GB" sz="1000" dirty="0"/>
              <a:t>Indicates methodological and problem solving approaches, derived or not from disciplinary traditions. Refers to the process stages and to the specific activities that can be performed during the collaboration</a:t>
            </a:r>
            <a:r>
              <a:rPr lang="en-GB" sz="1000" dirty="0" smtClean="0"/>
              <a:t>.</a:t>
            </a:r>
          </a:p>
          <a:p>
            <a:endParaRPr lang="fi-FI" sz="1000" dirty="0"/>
          </a:p>
          <a:p>
            <a:r>
              <a:rPr lang="en-US" sz="1000" i="1" dirty="0">
                <a:solidFill>
                  <a:srgbClr val="FF0000"/>
                </a:solidFill>
              </a:rPr>
              <a:t>Focus, values and epistemological stance: </a:t>
            </a:r>
            <a:r>
              <a:rPr lang="en-GB" sz="1000" dirty="0"/>
              <a:t>Relates to disciplinary epistemological assumptions and values</a:t>
            </a:r>
            <a:r>
              <a:rPr lang="en-GB" sz="1000" dirty="0" smtClean="0"/>
              <a:t>.</a:t>
            </a:r>
          </a:p>
          <a:p>
            <a:r>
              <a:rPr lang="en-GB" sz="2400" b="1" dirty="0" smtClean="0">
                <a:solidFill>
                  <a:srgbClr val="FF0000"/>
                </a:solidFill>
              </a:rPr>
              <a:t>2minutes </a:t>
            </a:r>
            <a:endParaRPr lang="fi-FI" sz="2400" b="1" dirty="0">
              <a:solidFill>
                <a:srgbClr val="FF0000"/>
              </a:solidFill>
            </a:endParaRPr>
          </a:p>
          <a:p>
            <a:endParaRPr lang="fi-FI" dirty="0"/>
          </a:p>
        </p:txBody>
      </p:sp>
      <p:sp>
        <p:nvSpPr>
          <p:cNvPr id="4" name="Slide Number Placeholder 3"/>
          <p:cNvSpPr>
            <a:spLocks noGrp="1"/>
          </p:cNvSpPr>
          <p:nvPr>
            <p:ph type="sldNum" sz="quarter" idx="10"/>
          </p:nvPr>
        </p:nvSpPr>
        <p:spPr/>
        <p:txBody>
          <a:bodyPr/>
          <a:lstStyle/>
          <a:p>
            <a:fld id="{63E736FB-0ABA-A94E-85C7-9389DF9B209C}" type="slidenum">
              <a:rPr lang="fi-FI" smtClean="0"/>
              <a:t>20</a:t>
            </a:fld>
            <a:endParaRPr lang="fi-FI"/>
          </a:p>
        </p:txBody>
      </p:sp>
    </p:spTree>
    <p:extLst>
      <p:ext uri="{BB962C8B-B14F-4D97-AF65-F5344CB8AC3E}">
        <p14:creationId xmlns:p14="http://schemas.microsoft.com/office/powerpoint/2010/main" val="1195828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3385" y="4249616"/>
            <a:ext cx="5486400" cy="4114800"/>
          </a:xfrm>
        </p:spPr>
        <p:txBody>
          <a:bodyPr/>
          <a:lstStyle/>
          <a:p>
            <a:r>
              <a:rPr lang="en-GB" dirty="0"/>
              <a:t>insufficient as people experience products not only as </a:t>
            </a:r>
            <a:r>
              <a:rPr lang="en-GB" dirty="0" smtClean="0">
                <a:solidFill>
                  <a:srgbClr val="FF0000"/>
                </a:solidFill>
              </a:rPr>
              <a:t>PERFORMATIVES, PRACTICAL AND FUNCTIONAL ENTITIES,</a:t>
            </a:r>
            <a:r>
              <a:rPr lang="en-GB" dirty="0" smtClean="0"/>
              <a:t> but </a:t>
            </a:r>
            <a:r>
              <a:rPr lang="en-GB" dirty="0"/>
              <a:t>also as generators of </a:t>
            </a:r>
            <a:r>
              <a:rPr lang="en-GB" dirty="0" smtClean="0">
                <a:solidFill>
                  <a:srgbClr val="FF0000"/>
                </a:solidFill>
              </a:rPr>
              <a:t>AESTHETIC, SYMBOLIC AND EMOTIONAL EXPERIENCES </a:t>
            </a:r>
            <a:r>
              <a:rPr lang="en-GB" dirty="0" smtClean="0"/>
              <a:t>(</a:t>
            </a:r>
            <a:r>
              <a:rPr lang="en-GB" dirty="0" err="1"/>
              <a:t>Desmet</a:t>
            </a:r>
            <a:r>
              <a:rPr lang="en-GB" dirty="0"/>
              <a:t> &amp; </a:t>
            </a:r>
            <a:r>
              <a:rPr lang="en-GB" dirty="0" err="1"/>
              <a:t>Hekkert</a:t>
            </a:r>
            <a:r>
              <a:rPr lang="en-GB" dirty="0"/>
              <a:t>, 2007). </a:t>
            </a:r>
            <a:endParaRPr lang="en-GB" dirty="0" smtClean="0"/>
          </a:p>
          <a:p>
            <a:endParaRPr lang="en-GB" dirty="0"/>
          </a:p>
          <a:p>
            <a:endParaRPr lang="en-GB" dirty="0" smtClean="0"/>
          </a:p>
          <a:p>
            <a:r>
              <a:rPr lang="en-GB" dirty="0"/>
              <a:t>the sensorial characteristics of materials are important, as they are the vehicle by which products “transmit” their aesthetic and symbolic worth: They help to define the experience by which </a:t>
            </a:r>
            <a:r>
              <a:rPr lang="en-GB" dirty="0" smtClean="0">
                <a:solidFill>
                  <a:srgbClr val="FF0000"/>
                </a:solidFill>
              </a:rPr>
              <a:t>PEOPLE ASSIGN AESTHETIC, EMOTIONAL AND SYMBOLIC VALUE </a:t>
            </a:r>
            <a:r>
              <a:rPr lang="en-GB" dirty="0" smtClean="0"/>
              <a:t>to </a:t>
            </a:r>
            <a:r>
              <a:rPr lang="en-GB" dirty="0"/>
              <a:t>objects they use, while interacting with them</a:t>
            </a:r>
            <a:r>
              <a:rPr lang="en-GB" dirty="0" smtClean="0"/>
              <a:t>.</a:t>
            </a:r>
          </a:p>
          <a:p>
            <a:endParaRPr lang="en-GB" dirty="0"/>
          </a:p>
          <a:p>
            <a:endParaRPr lang="en-GB" dirty="0" smtClean="0"/>
          </a:p>
          <a:p>
            <a:endParaRPr lang="en-GB" dirty="0"/>
          </a:p>
          <a:p>
            <a:endParaRPr lang="en-GB" dirty="0" smtClean="0"/>
          </a:p>
          <a:p>
            <a:r>
              <a:rPr lang="en-GB" dirty="0" smtClean="0">
                <a:solidFill>
                  <a:srgbClr val="FF0000"/>
                </a:solidFill>
              </a:rPr>
              <a:t>THESE PROPERTIES ARE PERCEIVED THROUGH OUR SENSES </a:t>
            </a:r>
            <a:r>
              <a:rPr lang="en-GB" dirty="0" smtClean="0"/>
              <a:t>AND INTERPRETED THROUGH OUR RATIONAL AND PLEASURE CENTRES FOR THAT WE CAN CAL THEM </a:t>
            </a:r>
            <a:r>
              <a:rPr lang="en-GB" dirty="0" smtClean="0">
                <a:solidFill>
                  <a:srgbClr val="FF0000"/>
                </a:solidFill>
              </a:rPr>
              <a:t>SENSORIAL PROPERTIES</a:t>
            </a:r>
          </a:p>
          <a:p>
            <a:endParaRPr lang="en-GB" dirty="0">
              <a:solidFill>
                <a:srgbClr val="FF0000"/>
              </a:solidFill>
            </a:endParaRPr>
          </a:p>
          <a:p>
            <a:endParaRPr lang="en-GB" dirty="0" smtClean="0">
              <a:solidFill>
                <a:srgbClr val="FF0000"/>
              </a:solidFill>
            </a:endParaRPr>
          </a:p>
          <a:p>
            <a:r>
              <a:rPr lang="en-GB" dirty="0" smtClean="0">
                <a:solidFill>
                  <a:srgbClr val="FF0000"/>
                </a:solidFill>
              </a:rPr>
              <a:t>THEY WILL DETERMINE OUR DESIRE TO AQUIRE AND KEEP THESE OBJECTS</a:t>
            </a:r>
          </a:p>
          <a:p>
            <a:r>
              <a:rPr lang="fi-FI" sz="2400" b="1" dirty="0" smtClean="0">
                <a:solidFill>
                  <a:srgbClr val="FF0000"/>
                </a:solidFill>
              </a:rPr>
              <a:t>1 MIN 30 </a:t>
            </a:r>
            <a:r>
              <a:rPr lang="fi-FI" sz="2400" b="1" dirty="0" err="1" smtClean="0">
                <a:solidFill>
                  <a:srgbClr val="FF0000"/>
                </a:solidFill>
              </a:rPr>
              <a:t>sec</a:t>
            </a:r>
            <a:endParaRPr lang="fi-FI" sz="2400" b="1" dirty="0">
              <a:solidFill>
                <a:srgbClr val="FF0000"/>
              </a:solidFill>
            </a:endParaRPr>
          </a:p>
          <a:p>
            <a:endParaRPr lang="fi-FI" dirty="0">
              <a:solidFill>
                <a:srgbClr val="FF0000"/>
              </a:solidFill>
            </a:endParaRPr>
          </a:p>
        </p:txBody>
      </p:sp>
      <p:sp>
        <p:nvSpPr>
          <p:cNvPr id="4" name="Slide Number Placeholder 3"/>
          <p:cNvSpPr>
            <a:spLocks noGrp="1"/>
          </p:cNvSpPr>
          <p:nvPr>
            <p:ph type="sldNum" sz="quarter" idx="10"/>
          </p:nvPr>
        </p:nvSpPr>
        <p:spPr/>
        <p:txBody>
          <a:bodyPr/>
          <a:lstStyle/>
          <a:p>
            <a:fld id="{63E736FB-0ABA-A94E-85C7-9389DF9B209C}" type="slidenum">
              <a:rPr lang="fi-FI" smtClean="0"/>
              <a:t>3</a:t>
            </a:fld>
            <a:endParaRPr lang="fi-FI" dirty="0"/>
          </a:p>
        </p:txBody>
      </p:sp>
    </p:spTree>
    <p:extLst>
      <p:ext uri="{BB962C8B-B14F-4D97-AF65-F5344CB8AC3E}">
        <p14:creationId xmlns:p14="http://schemas.microsoft.com/office/powerpoint/2010/main" val="409476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smtClean="0">
                <a:solidFill>
                  <a:srgbClr val="FF0000"/>
                </a:solidFill>
              </a:rPr>
              <a:t>ENOUGH MATERIAL TO PLAY AND EXPLORE</a:t>
            </a:r>
          </a:p>
          <a:p>
            <a:endParaRPr lang="fi-FI" dirty="0"/>
          </a:p>
          <a:p>
            <a:r>
              <a:rPr lang="fi-FI" dirty="0" err="1" smtClean="0"/>
              <a:t>The</a:t>
            </a:r>
            <a:r>
              <a:rPr lang="fi-FI" dirty="0" smtClean="0"/>
              <a:t> </a:t>
            </a:r>
            <a:r>
              <a:rPr lang="fi-FI" dirty="0" err="1" smtClean="0"/>
              <a:t>meaning</a:t>
            </a:r>
            <a:r>
              <a:rPr lang="fi-FI" dirty="0" smtClean="0"/>
              <a:t> of </a:t>
            </a:r>
            <a:r>
              <a:rPr lang="fi-FI" dirty="0" err="1" smtClean="0"/>
              <a:t>material</a:t>
            </a:r>
            <a:r>
              <a:rPr lang="fi-FI" dirty="0" smtClean="0"/>
              <a:t> </a:t>
            </a:r>
            <a:r>
              <a:rPr lang="fi-FI" dirty="0" err="1" smtClean="0"/>
              <a:t>changes</a:t>
            </a:r>
            <a:r>
              <a:rPr lang="fi-FI" dirty="0" smtClean="0"/>
              <a:t> </a:t>
            </a:r>
            <a:r>
              <a:rPr lang="fi-FI" dirty="0" err="1" smtClean="0"/>
              <a:t>material</a:t>
            </a:r>
            <a:r>
              <a:rPr lang="fi-FI" dirty="0" smtClean="0"/>
              <a:t> is </a:t>
            </a:r>
            <a:r>
              <a:rPr lang="fi-FI" dirty="0" err="1" smtClean="0"/>
              <a:t>not</a:t>
            </a:r>
            <a:r>
              <a:rPr lang="fi-FI" dirty="0" smtClean="0"/>
              <a:t> </a:t>
            </a:r>
            <a:r>
              <a:rPr lang="fi-FI" dirty="0" err="1" smtClean="0"/>
              <a:t>someting</a:t>
            </a:r>
            <a:r>
              <a:rPr lang="fi-FI" dirty="0" smtClean="0"/>
              <a:t> to look at, to </a:t>
            </a:r>
            <a:r>
              <a:rPr lang="fi-FI" dirty="0" err="1" smtClean="0"/>
              <a:t>disect</a:t>
            </a:r>
            <a:r>
              <a:rPr lang="fi-FI" dirty="0" smtClean="0"/>
              <a:t>, to </a:t>
            </a:r>
            <a:r>
              <a:rPr lang="fi-FI" dirty="0" err="1" smtClean="0"/>
              <a:t>create</a:t>
            </a:r>
            <a:r>
              <a:rPr lang="fi-FI" dirty="0" smtClean="0"/>
              <a:t>…it is </a:t>
            </a:r>
            <a:r>
              <a:rPr lang="fi-FI" dirty="0" err="1" smtClean="0"/>
              <a:t>something</a:t>
            </a:r>
            <a:r>
              <a:rPr lang="fi-FI" dirty="0" smtClean="0"/>
              <a:t> to </a:t>
            </a:r>
            <a:r>
              <a:rPr lang="fi-FI" dirty="0" err="1" smtClean="0"/>
              <a:t>make</a:t>
            </a:r>
            <a:r>
              <a:rPr lang="fi-FI" dirty="0" smtClean="0"/>
              <a:t> </a:t>
            </a:r>
            <a:r>
              <a:rPr lang="fi-FI" dirty="0" err="1" smtClean="0"/>
              <a:t>things</a:t>
            </a:r>
            <a:r>
              <a:rPr lang="fi-FI" dirty="0" smtClean="0"/>
              <a:t> out of it, to </a:t>
            </a:r>
            <a:r>
              <a:rPr lang="fi-FI" dirty="0" err="1" smtClean="0"/>
              <a:t>transform</a:t>
            </a:r>
            <a:r>
              <a:rPr lang="fi-FI" dirty="0" smtClean="0"/>
              <a:t> and to </a:t>
            </a:r>
            <a:r>
              <a:rPr lang="fi-FI" dirty="0" err="1" smtClean="0"/>
              <a:t>shape</a:t>
            </a:r>
            <a:r>
              <a:rPr lang="fi-FI" dirty="0" smtClean="0"/>
              <a:t>.</a:t>
            </a:r>
            <a:br>
              <a:rPr lang="fi-FI" dirty="0" smtClean="0"/>
            </a:br>
            <a:r>
              <a:rPr lang="fi-FI" dirty="0" smtClean="0"/>
              <a:t/>
            </a:r>
            <a:br>
              <a:rPr lang="fi-FI" dirty="0" smtClean="0"/>
            </a:br>
            <a:r>
              <a:rPr lang="fi-FI" b="1" dirty="0" smtClean="0">
                <a:solidFill>
                  <a:srgbClr val="FF0000"/>
                </a:solidFill>
              </a:rPr>
              <a:t>WORK BASED ON A GOOD UNDERSTANDING OF EACHOTHER CAPABILITIES</a:t>
            </a:r>
          </a:p>
          <a:p>
            <a:endParaRPr lang="fi-FI" dirty="0"/>
          </a:p>
          <a:p>
            <a:r>
              <a:rPr lang="fi-FI" dirty="0" err="1" smtClean="0"/>
              <a:t>Designers</a:t>
            </a:r>
            <a:r>
              <a:rPr lang="fi-FI" dirty="0" smtClean="0"/>
              <a:t> is </a:t>
            </a:r>
            <a:r>
              <a:rPr lang="fi-FI" dirty="0" err="1" smtClean="0"/>
              <a:t>not</a:t>
            </a:r>
            <a:r>
              <a:rPr lang="fi-FI" dirty="0" smtClean="0"/>
              <a:t> </a:t>
            </a:r>
            <a:r>
              <a:rPr lang="fi-FI" dirty="0" err="1" smtClean="0"/>
              <a:t>about</a:t>
            </a:r>
            <a:r>
              <a:rPr lang="fi-FI" dirty="0" smtClean="0"/>
              <a:t> </a:t>
            </a:r>
            <a:r>
              <a:rPr lang="fi-FI" dirty="0" err="1" smtClean="0"/>
              <a:t>aesthetics</a:t>
            </a:r>
            <a:r>
              <a:rPr lang="fi-FI" dirty="0" smtClean="0"/>
              <a:t>, </a:t>
            </a:r>
            <a:r>
              <a:rPr lang="fi-FI" dirty="0" err="1" smtClean="0"/>
              <a:t>or</a:t>
            </a:r>
            <a:r>
              <a:rPr lang="fi-FI" dirty="0" smtClean="0"/>
              <a:t> </a:t>
            </a:r>
            <a:r>
              <a:rPr lang="fi-FI" dirty="0" err="1" smtClean="0"/>
              <a:t>product</a:t>
            </a:r>
            <a:r>
              <a:rPr lang="fi-FI" dirty="0" smtClean="0"/>
              <a:t> </a:t>
            </a:r>
            <a:r>
              <a:rPr lang="fi-FI" dirty="0" err="1" smtClean="0"/>
              <a:t>making</a:t>
            </a:r>
            <a:r>
              <a:rPr lang="fi-FI" dirty="0" smtClean="0"/>
              <a:t>, is </a:t>
            </a:r>
            <a:r>
              <a:rPr lang="fi-FI" dirty="0" err="1" smtClean="0"/>
              <a:t>about</a:t>
            </a:r>
            <a:r>
              <a:rPr lang="fi-FI" dirty="0" smtClean="0"/>
              <a:t> </a:t>
            </a:r>
            <a:r>
              <a:rPr lang="fi-FI" dirty="0" err="1" smtClean="0"/>
              <a:t>process</a:t>
            </a:r>
            <a:r>
              <a:rPr lang="fi-FI" dirty="0" smtClean="0"/>
              <a:t>, </a:t>
            </a:r>
            <a:r>
              <a:rPr lang="fi-FI" dirty="0" err="1" smtClean="0"/>
              <a:t>discovery</a:t>
            </a:r>
            <a:r>
              <a:rPr lang="fi-FI" dirty="0" smtClean="0"/>
              <a:t> and </a:t>
            </a:r>
            <a:r>
              <a:rPr lang="fi-FI" dirty="0" err="1" smtClean="0"/>
              <a:t>experimenting</a:t>
            </a:r>
            <a:r>
              <a:rPr lang="fi-FI" dirty="0" smtClean="0"/>
              <a:t/>
            </a:r>
            <a:br>
              <a:rPr lang="fi-FI" dirty="0" smtClean="0"/>
            </a:br>
            <a:r>
              <a:rPr lang="fi-FI" dirty="0" smtClean="0"/>
              <a:t/>
            </a:r>
            <a:br>
              <a:rPr lang="fi-FI" dirty="0" smtClean="0"/>
            </a:br>
            <a:r>
              <a:rPr lang="fi-FI" b="1" dirty="0" smtClean="0">
                <a:solidFill>
                  <a:srgbClr val="FF0000"/>
                </a:solidFill>
              </a:rPr>
              <a:t>AND </a:t>
            </a:r>
            <a:r>
              <a:rPr lang="fi-FI" b="1" dirty="0" err="1" smtClean="0">
                <a:solidFill>
                  <a:srgbClr val="FF0000"/>
                </a:solidFill>
              </a:rPr>
              <a:t>GETtiNG</a:t>
            </a:r>
            <a:r>
              <a:rPr lang="fi-FI" b="1" dirty="0" smtClean="0">
                <a:solidFill>
                  <a:srgbClr val="FF0000"/>
                </a:solidFill>
              </a:rPr>
              <a:t> YOUR HANDS </a:t>
            </a:r>
            <a:r>
              <a:rPr lang="fi-FI" b="1" dirty="0" err="1" smtClean="0">
                <a:solidFill>
                  <a:srgbClr val="FF0000"/>
                </a:solidFill>
              </a:rPr>
              <a:t>DIRtY</a:t>
            </a:r>
            <a:r>
              <a:rPr lang="fi-FI" b="1" dirty="0" smtClean="0">
                <a:solidFill>
                  <a:srgbClr val="FF0000"/>
                </a:solidFill>
              </a:rPr>
              <a:t> </a:t>
            </a:r>
            <a:r>
              <a:rPr lang="fi-FI" b="1" dirty="0" err="1" smtClean="0">
                <a:solidFill>
                  <a:srgbClr val="FF0000"/>
                </a:solidFill>
              </a:rPr>
              <a:t>WITh</a:t>
            </a:r>
            <a:r>
              <a:rPr lang="fi-FI" b="1" dirty="0" smtClean="0">
                <a:solidFill>
                  <a:srgbClr val="FF0000"/>
                </a:solidFill>
              </a:rPr>
              <a:t> </a:t>
            </a:r>
            <a:r>
              <a:rPr lang="fi-FI" b="1" dirty="0" err="1" smtClean="0">
                <a:solidFill>
                  <a:srgbClr val="FF0000"/>
                </a:solidFill>
              </a:rPr>
              <a:t>thE</a:t>
            </a:r>
            <a:r>
              <a:rPr lang="fi-FI" b="1" dirty="0" smtClean="0">
                <a:solidFill>
                  <a:srgbClr val="FF0000"/>
                </a:solidFill>
              </a:rPr>
              <a:t> MATERIAL</a:t>
            </a:r>
          </a:p>
          <a:p>
            <a:endParaRPr lang="fi-FI" dirty="0"/>
          </a:p>
          <a:p>
            <a:r>
              <a:rPr lang="fi-FI" dirty="0" err="1" smtClean="0"/>
              <a:t>Communicating</a:t>
            </a:r>
            <a:r>
              <a:rPr lang="fi-FI" dirty="0" smtClean="0"/>
              <a:t> </a:t>
            </a:r>
            <a:r>
              <a:rPr lang="fi-FI" dirty="0" err="1" smtClean="0"/>
              <a:t>through</a:t>
            </a:r>
            <a:r>
              <a:rPr lang="fi-FI" dirty="0" smtClean="0"/>
              <a:t> </a:t>
            </a:r>
            <a:r>
              <a:rPr lang="fi-FI" dirty="0" err="1" smtClean="0"/>
              <a:t>making</a:t>
            </a:r>
            <a:r>
              <a:rPr lang="fi-FI" dirty="0" smtClean="0"/>
              <a:t>, to </a:t>
            </a:r>
            <a:r>
              <a:rPr lang="fi-FI" dirty="0" err="1" smtClean="0"/>
              <a:t>material</a:t>
            </a:r>
            <a:r>
              <a:rPr lang="fi-FI" dirty="0" smtClean="0"/>
              <a:t> and </a:t>
            </a:r>
            <a:r>
              <a:rPr lang="fi-FI" dirty="0" err="1" smtClean="0"/>
              <a:t>gaining</a:t>
            </a:r>
            <a:r>
              <a:rPr lang="fi-FI" dirty="0" smtClean="0"/>
              <a:t> </a:t>
            </a:r>
            <a:r>
              <a:rPr lang="fi-FI" dirty="0" err="1" smtClean="0"/>
              <a:t>the</a:t>
            </a:r>
            <a:r>
              <a:rPr lang="fi-FI" dirty="0" smtClean="0"/>
              <a:t> </a:t>
            </a:r>
            <a:r>
              <a:rPr lang="fi-FI" dirty="0" err="1" smtClean="0"/>
              <a:t>shared</a:t>
            </a:r>
            <a:r>
              <a:rPr lang="fi-FI" dirty="0" smtClean="0"/>
              <a:t> </a:t>
            </a:r>
            <a:r>
              <a:rPr lang="fi-FI" dirty="0" err="1" smtClean="0"/>
              <a:t>knowledge</a:t>
            </a:r>
            <a:r>
              <a:rPr lang="fi-FI" dirty="0" smtClean="0"/>
              <a:t>, </a:t>
            </a:r>
          </a:p>
          <a:p>
            <a:endParaRPr lang="fi-FI" dirty="0"/>
          </a:p>
          <a:p>
            <a:r>
              <a:rPr lang="fi-FI" dirty="0" err="1" smtClean="0"/>
              <a:t>Appreciating</a:t>
            </a:r>
            <a:r>
              <a:rPr lang="fi-FI" dirty="0" smtClean="0"/>
              <a:t> </a:t>
            </a:r>
            <a:r>
              <a:rPr lang="fi-FI" dirty="0" err="1" smtClean="0"/>
              <a:t>the</a:t>
            </a:r>
            <a:r>
              <a:rPr lang="fi-FI" dirty="0" smtClean="0"/>
              <a:t> </a:t>
            </a:r>
            <a:r>
              <a:rPr lang="fi-FI" dirty="0" err="1" smtClean="0"/>
              <a:t>strong</a:t>
            </a:r>
            <a:r>
              <a:rPr lang="fi-FI" dirty="0" smtClean="0"/>
              <a:t> </a:t>
            </a:r>
            <a:r>
              <a:rPr lang="fi-FI" dirty="0" err="1" smtClean="0"/>
              <a:t>bound</a:t>
            </a:r>
            <a:r>
              <a:rPr lang="fi-FI" dirty="0" smtClean="0"/>
              <a:t> </a:t>
            </a:r>
            <a:r>
              <a:rPr lang="fi-FI" dirty="0" err="1" smtClean="0"/>
              <a:t>that</a:t>
            </a:r>
            <a:r>
              <a:rPr lang="fi-FI" dirty="0" smtClean="0"/>
              <a:t> </a:t>
            </a:r>
            <a:r>
              <a:rPr lang="fi-FI" dirty="0" err="1" smtClean="0"/>
              <a:t>working</a:t>
            </a:r>
            <a:r>
              <a:rPr lang="fi-FI" dirty="0" smtClean="0"/>
              <a:t> </a:t>
            </a:r>
            <a:r>
              <a:rPr lang="fi-FI" dirty="0" err="1" smtClean="0"/>
              <a:t>with</a:t>
            </a:r>
            <a:r>
              <a:rPr lang="fi-FI" dirty="0" smtClean="0"/>
              <a:t> </a:t>
            </a:r>
            <a:r>
              <a:rPr lang="fi-FI" dirty="0" err="1" smtClean="0"/>
              <a:t>your</a:t>
            </a:r>
            <a:r>
              <a:rPr lang="fi-FI" dirty="0" smtClean="0"/>
              <a:t> </a:t>
            </a:r>
            <a:r>
              <a:rPr lang="fi-FI" dirty="0" err="1" smtClean="0"/>
              <a:t>hands</a:t>
            </a:r>
            <a:r>
              <a:rPr lang="fi-FI" dirty="0" smtClean="0"/>
              <a:t> and </a:t>
            </a:r>
            <a:r>
              <a:rPr lang="fi-FI" dirty="0" err="1" smtClean="0"/>
              <a:t>creating</a:t>
            </a:r>
            <a:r>
              <a:rPr lang="fi-FI" dirty="0" smtClean="0"/>
              <a:t> </a:t>
            </a:r>
            <a:r>
              <a:rPr lang="fi-FI" dirty="0" err="1" smtClean="0"/>
              <a:t>together</a:t>
            </a:r>
            <a:r>
              <a:rPr lang="fi-FI" dirty="0" smtClean="0"/>
              <a:t> </a:t>
            </a:r>
            <a:r>
              <a:rPr lang="fi-FI" dirty="0" err="1" smtClean="0"/>
              <a:t>give</a:t>
            </a:r>
            <a:r>
              <a:rPr lang="fi-FI" dirty="0" smtClean="0"/>
              <a:t> </a:t>
            </a:r>
            <a:r>
              <a:rPr lang="fi-FI" dirty="0" err="1" smtClean="0"/>
              <a:t>you</a:t>
            </a:r>
            <a:r>
              <a:rPr lang="fi-FI" dirty="0" smtClean="0"/>
              <a:t>.</a:t>
            </a:r>
          </a:p>
          <a:p>
            <a:endParaRPr lang="fi-FI" dirty="0" smtClean="0"/>
          </a:p>
          <a:p>
            <a:r>
              <a:rPr lang="fi-FI" sz="2400" b="1" dirty="0" smtClean="0">
                <a:solidFill>
                  <a:srgbClr val="FF0000"/>
                </a:solidFill>
              </a:rPr>
              <a:t>2 MINUTES</a:t>
            </a:r>
            <a:endParaRPr lang="fi-FI" sz="2400" b="1" dirty="0">
              <a:solidFill>
                <a:srgbClr val="FF0000"/>
              </a:solidFill>
            </a:endParaRPr>
          </a:p>
          <a:p>
            <a:endParaRPr lang="fi-FI" dirty="0" smtClean="0"/>
          </a:p>
          <a:p>
            <a:endParaRPr lang="fi-FI" dirty="0"/>
          </a:p>
          <a:p>
            <a:endParaRPr lang="fi-FI" dirty="0" smtClean="0"/>
          </a:p>
          <a:p>
            <a:endParaRPr lang="fi-FI" dirty="0"/>
          </a:p>
        </p:txBody>
      </p:sp>
      <p:sp>
        <p:nvSpPr>
          <p:cNvPr id="4" name="Slide Number Placeholder 3"/>
          <p:cNvSpPr>
            <a:spLocks noGrp="1"/>
          </p:cNvSpPr>
          <p:nvPr>
            <p:ph type="sldNum" sz="quarter" idx="10"/>
          </p:nvPr>
        </p:nvSpPr>
        <p:spPr/>
        <p:txBody>
          <a:bodyPr/>
          <a:lstStyle/>
          <a:p>
            <a:fld id="{63E736FB-0ABA-A94E-85C7-9389DF9B209C}" type="slidenum">
              <a:rPr lang="fi-FI" smtClean="0"/>
              <a:t>21</a:t>
            </a:fld>
            <a:endParaRPr lang="fi-FI"/>
          </a:p>
        </p:txBody>
      </p:sp>
    </p:spTree>
    <p:extLst>
      <p:ext uri="{BB962C8B-B14F-4D97-AF65-F5344CB8AC3E}">
        <p14:creationId xmlns:p14="http://schemas.microsoft.com/office/powerpoint/2010/main" val="1713251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10"/>
          </p:nvPr>
        </p:nvSpPr>
        <p:spPr/>
        <p:txBody>
          <a:bodyPr/>
          <a:lstStyle/>
          <a:p>
            <a:fld id="{63E736FB-0ABA-A94E-85C7-9389DF9B209C}" type="slidenum">
              <a:rPr lang="fi-FI" smtClean="0"/>
              <a:t>22</a:t>
            </a:fld>
            <a:endParaRPr lang="fi-FI"/>
          </a:p>
        </p:txBody>
      </p:sp>
    </p:spTree>
    <p:extLst>
      <p:ext uri="{BB962C8B-B14F-4D97-AF65-F5344CB8AC3E}">
        <p14:creationId xmlns:p14="http://schemas.microsoft.com/office/powerpoint/2010/main" val="2589906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3448050"/>
          </a:xfrm>
        </p:spPr>
        <p:txBody>
          <a:bodyPr>
            <a:normAutofit lnSpcReduction="10000"/>
          </a:bodyPr>
          <a:lstStyle/>
          <a:p>
            <a:r>
              <a:rPr lang="en-GB" dirty="0"/>
              <a:t>In view of this, collaborative work between designers and scientists towards the development of materials appears to be a desirable approach. As </a:t>
            </a:r>
            <a:r>
              <a:rPr lang="en-GB" dirty="0" smtClean="0">
                <a:solidFill>
                  <a:srgbClr val="FF0000"/>
                </a:solidFill>
              </a:rPr>
              <a:t>DESIGNER’S EXPERTISE RELIES UPON THEIR ABILITY TO TRANSFORM THE MATERIAL WORLD THROUGH THE CREATION OF USEFUL, MEANINGFUL, AND AESTHETICALLY VALUABLE IMAGES, OBJECTS AND SPACES, THEIR ROLE IN EXPLORING MATERIALS PROPERTIES CAN BE COMPLEMENTARY TO THE SCIENTISTS’ ONE</a:t>
            </a:r>
            <a:r>
              <a:rPr lang="en-GB" dirty="0" smtClean="0"/>
              <a:t>.  </a:t>
            </a:r>
            <a:r>
              <a:rPr lang="en-GB" dirty="0"/>
              <a:t>So, while scientists can work towards the development of materials for performance and efficiency, designers do so to enable the creation of  </a:t>
            </a:r>
            <a:r>
              <a:rPr lang="en-US" dirty="0"/>
              <a:t>“particular experiences for people in particular contexts of use: to define the materials experience” (Karana, </a:t>
            </a:r>
            <a:r>
              <a:rPr lang="en-US" dirty="0" err="1"/>
              <a:t>Pedgley</a:t>
            </a:r>
            <a:r>
              <a:rPr lang="en-US" dirty="0"/>
              <a:t>, &amp; </a:t>
            </a:r>
            <a:r>
              <a:rPr lang="en-US" dirty="0" err="1"/>
              <a:t>Rognoli</a:t>
            </a:r>
            <a:r>
              <a:rPr lang="en-US" dirty="0"/>
              <a:t>, 2014)</a:t>
            </a:r>
            <a:endParaRPr lang="fi-FI" dirty="0"/>
          </a:p>
          <a:p>
            <a:r>
              <a:rPr lang="en-US" dirty="0"/>
              <a:t> </a:t>
            </a:r>
            <a:endParaRPr lang="fi-FI" dirty="0"/>
          </a:p>
          <a:p>
            <a:r>
              <a:rPr lang="en-GB" dirty="0"/>
              <a:t>Collaborative effort between designers and scientists might help to increase the research potential, as it bring together research methods and approaches from very different disciplinary areas, that can be potentially complementary. Furthermore, it can support a holistic approach to the development of materials, where technical, functional and sensorial characteristics are all developmental drivers. </a:t>
            </a:r>
            <a:r>
              <a:rPr lang="en-GB" dirty="0" smtClean="0">
                <a:solidFill>
                  <a:srgbClr val="FF0000"/>
                </a:solidFill>
              </a:rPr>
              <a:t>COLLABORATION BETWEEN DESIGNERS AND SCIENTISTS HAS THE POTENTIAL OF GENERATING A WIDER AND RICHER RANGE OF MATERIAL PROPOSITIONS.</a:t>
            </a:r>
          </a:p>
          <a:p>
            <a:endParaRPr lang="en-GB" dirty="0">
              <a:solidFill>
                <a:srgbClr val="FF0000"/>
              </a:solidFill>
            </a:endParaRPr>
          </a:p>
          <a:p>
            <a:r>
              <a:rPr lang="en-GB" sz="2400" b="1" dirty="0" smtClean="0">
                <a:solidFill>
                  <a:srgbClr val="FF0000"/>
                </a:solidFill>
              </a:rPr>
              <a:t>1Minute</a:t>
            </a:r>
            <a:endParaRPr lang="fi-FI" sz="2400" b="1" dirty="0">
              <a:solidFill>
                <a:srgbClr val="FF0000"/>
              </a:solidFill>
            </a:endParaRPr>
          </a:p>
        </p:txBody>
      </p:sp>
      <p:sp>
        <p:nvSpPr>
          <p:cNvPr id="4" name="Slide Number Placeholder 3"/>
          <p:cNvSpPr>
            <a:spLocks noGrp="1"/>
          </p:cNvSpPr>
          <p:nvPr>
            <p:ph type="sldNum" sz="quarter" idx="10"/>
          </p:nvPr>
        </p:nvSpPr>
        <p:spPr/>
        <p:txBody>
          <a:bodyPr/>
          <a:lstStyle/>
          <a:p>
            <a:fld id="{63E736FB-0ABA-A94E-85C7-9389DF9B209C}" type="slidenum">
              <a:rPr lang="fi-FI" smtClean="0"/>
              <a:t>4</a:t>
            </a:fld>
            <a:endParaRPr lang="fi-FI"/>
          </a:p>
        </p:txBody>
      </p:sp>
    </p:spTree>
    <p:extLst>
      <p:ext uri="{BB962C8B-B14F-4D97-AF65-F5344CB8AC3E}">
        <p14:creationId xmlns:p14="http://schemas.microsoft.com/office/powerpoint/2010/main" val="1409104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Regardless of how positive collaboration between designers and scientists can be, it can also be challenging as designers and scientists are noticeably different in respect to what: </a:t>
            </a:r>
            <a:endParaRPr lang="fi-FI" dirty="0"/>
          </a:p>
          <a:p>
            <a:r>
              <a:rPr lang="en-GB" dirty="0" smtClean="0"/>
              <a:t>-</a:t>
            </a:r>
            <a:r>
              <a:rPr lang="en-GB" dirty="0" smtClean="0">
                <a:solidFill>
                  <a:srgbClr val="FF0000"/>
                </a:solidFill>
              </a:rPr>
              <a:t>THEY KNOW AND WHAT THEIR FIELD OF KNOWLEDGE IS (EPISTEMOLOGICAL DIFFERENCES), </a:t>
            </a:r>
            <a:endParaRPr lang="fi-FI" dirty="0" smtClean="0">
              <a:solidFill>
                <a:srgbClr val="FF0000"/>
              </a:solidFill>
            </a:endParaRPr>
          </a:p>
          <a:p>
            <a:r>
              <a:rPr lang="en-GB" dirty="0" smtClean="0">
                <a:solidFill>
                  <a:srgbClr val="FF0000"/>
                </a:solidFill>
              </a:rPr>
              <a:t>-THEIR OBJECT AND FOCUS OF STUDY IS (ONTOLOGICAL DIFFERENCES)</a:t>
            </a:r>
            <a:r>
              <a:rPr lang="en-GB" dirty="0" smtClean="0">
                <a:solidFill>
                  <a:schemeClr val="tx2">
                    <a:lumMod val="60000"/>
                    <a:lumOff val="40000"/>
                  </a:schemeClr>
                </a:solidFill>
              </a:rPr>
              <a:t>UNDERSTANDING VS TRANSFORMING</a:t>
            </a:r>
            <a:endParaRPr lang="fi-FI" dirty="0" smtClean="0">
              <a:solidFill>
                <a:schemeClr val="tx2">
                  <a:lumMod val="60000"/>
                  <a:lumOff val="40000"/>
                </a:schemeClr>
              </a:solidFill>
            </a:endParaRPr>
          </a:p>
          <a:p>
            <a:r>
              <a:rPr lang="en-GB" dirty="0" smtClean="0">
                <a:solidFill>
                  <a:srgbClr val="FF0000"/>
                </a:solidFill>
              </a:rPr>
              <a:t>-THEIR WORK PROCESSES, PRACTICES AND METHODS ARE (METHODOLOGICAL DIFFERENCES)</a:t>
            </a:r>
            <a:endParaRPr lang="fi-FI" dirty="0" smtClean="0">
              <a:solidFill>
                <a:srgbClr val="FF0000"/>
              </a:solidFill>
            </a:endParaRPr>
          </a:p>
          <a:p>
            <a:r>
              <a:rPr lang="en-GB" dirty="0" smtClean="0"/>
              <a:t> </a:t>
            </a:r>
            <a:r>
              <a:rPr lang="en-GB" dirty="0" err="1"/>
              <a:t>Eekels</a:t>
            </a:r>
            <a:r>
              <a:rPr lang="en-GB" dirty="0"/>
              <a:t> &amp; </a:t>
            </a:r>
            <a:r>
              <a:rPr lang="en-GB" dirty="0" err="1"/>
              <a:t>Roozemburg</a:t>
            </a:r>
            <a:r>
              <a:rPr lang="en-GB" dirty="0"/>
              <a:t> (1991), </a:t>
            </a:r>
            <a:r>
              <a:rPr lang="en-GB" dirty="0" err="1"/>
              <a:t>Bonsiepe</a:t>
            </a:r>
            <a:r>
              <a:rPr lang="en-GB" dirty="0"/>
              <a:t> (2007), </a:t>
            </a:r>
            <a:r>
              <a:rPr lang="en-GB" dirty="0" err="1"/>
              <a:t>Krippendorf</a:t>
            </a:r>
            <a:r>
              <a:rPr lang="en-GB" dirty="0"/>
              <a:t> (2007), Archer (1984), Glanville (1999), Driver et al (2001</a:t>
            </a:r>
            <a:r>
              <a:rPr lang="en-GB" dirty="0" smtClean="0"/>
              <a:t>)</a:t>
            </a:r>
          </a:p>
          <a:p>
            <a:endParaRPr lang="en-GB" dirty="0"/>
          </a:p>
          <a:p>
            <a:endParaRPr lang="en-GB" dirty="0" smtClean="0"/>
          </a:p>
          <a:p>
            <a:r>
              <a:rPr lang="en-GB" dirty="0"/>
              <a:t>Additionally to disciplinary differences, other factors related for example to the </a:t>
            </a:r>
            <a:r>
              <a:rPr lang="en-GB" dirty="0">
                <a:solidFill>
                  <a:srgbClr val="FF0000"/>
                </a:solidFill>
              </a:rPr>
              <a:t>organisations in which the collaboration take place</a:t>
            </a:r>
            <a:r>
              <a:rPr lang="en-GB" dirty="0"/>
              <a:t>, the </a:t>
            </a:r>
            <a:r>
              <a:rPr lang="en-GB" dirty="0">
                <a:solidFill>
                  <a:srgbClr val="FF0000"/>
                </a:solidFill>
              </a:rPr>
              <a:t>working group dynamics</a:t>
            </a:r>
            <a:r>
              <a:rPr lang="en-GB" dirty="0"/>
              <a:t>, the </a:t>
            </a:r>
            <a:r>
              <a:rPr lang="en-GB" dirty="0">
                <a:solidFill>
                  <a:srgbClr val="FF0000"/>
                </a:solidFill>
              </a:rPr>
              <a:t>level of preparedness of individuals for collaboration</a:t>
            </a:r>
            <a:r>
              <a:rPr lang="en-GB" dirty="0"/>
              <a:t>, or the personal traits of collaborators  can undermine (or favour) collaboration  Klein (2005), Reich (2006), </a:t>
            </a:r>
            <a:r>
              <a:rPr lang="en-GB" dirty="0" err="1"/>
              <a:t>Spallek</a:t>
            </a:r>
            <a:r>
              <a:rPr lang="en-GB" dirty="0"/>
              <a:t> (2008). </a:t>
            </a:r>
            <a:endParaRPr lang="en-GB" dirty="0" smtClean="0"/>
          </a:p>
          <a:p>
            <a:endParaRPr lang="en-GB" dirty="0"/>
          </a:p>
          <a:p>
            <a:r>
              <a:rPr lang="en-GB" dirty="0" smtClean="0">
                <a:solidFill>
                  <a:srgbClr val="FF0000"/>
                </a:solidFill>
              </a:rPr>
              <a:t>Studies that report these differences in the context of collaboration are scares</a:t>
            </a:r>
          </a:p>
          <a:p>
            <a:r>
              <a:rPr lang="en-GB" sz="2400" b="1" dirty="0" smtClean="0">
                <a:solidFill>
                  <a:srgbClr val="FF0000"/>
                </a:solidFill>
              </a:rPr>
              <a:t>1 MIN 30 sec</a:t>
            </a:r>
            <a:endParaRPr lang="fi-FI" sz="2400" b="1" dirty="0">
              <a:solidFill>
                <a:srgbClr val="FF0000"/>
              </a:solidFill>
            </a:endParaRPr>
          </a:p>
        </p:txBody>
      </p:sp>
      <p:sp>
        <p:nvSpPr>
          <p:cNvPr id="4" name="Slide Number Placeholder 3"/>
          <p:cNvSpPr>
            <a:spLocks noGrp="1"/>
          </p:cNvSpPr>
          <p:nvPr>
            <p:ph type="sldNum" sz="quarter" idx="10"/>
          </p:nvPr>
        </p:nvSpPr>
        <p:spPr/>
        <p:txBody>
          <a:bodyPr/>
          <a:lstStyle/>
          <a:p>
            <a:fld id="{63E736FB-0ABA-A94E-85C7-9389DF9B209C}" type="slidenum">
              <a:rPr lang="fi-FI" smtClean="0"/>
              <a:t>5</a:t>
            </a:fld>
            <a:endParaRPr lang="fi-FI"/>
          </a:p>
        </p:txBody>
      </p:sp>
    </p:spTree>
    <p:extLst>
      <p:ext uri="{BB962C8B-B14F-4D97-AF65-F5344CB8AC3E}">
        <p14:creationId xmlns:p14="http://schemas.microsoft.com/office/powerpoint/2010/main" val="425064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dirty="0" smtClean="0">
                <a:solidFill>
                  <a:srgbClr val="FF0000"/>
                </a:solidFill>
              </a:rPr>
              <a:t>THIS RESEARCH EXAMINES FOUR CASE STUDIES IN WHICH DESIGNERS AND SCIENTIST COLLABORATED FOR THE DEVELOPMENT OF CELLULOSE-BASED MATERIALS. </a:t>
            </a:r>
            <a:r>
              <a:rPr lang="en-GB" dirty="0" smtClean="0"/>
              <a:t>The </a:t>
            </a:r>
            <a:r>
              <a:rPr lang="en-GB" dirty="0"/>
              <a:t>case studies took place within the three years research project Design Driven Value Chains in the World of Cellulose (DWoC) funded by TEKES, between 2013 and 2016. The DWoC project involved researchers from Aalto University, Tampere University of Technology, and VTT. It was set up to explore new methods of using cellulose aiming to “make Finland a source of branded value-added cellulosic products and business concepts” DWoC (2015).</a:t>
            </a:r>
            <a:endParaRPr lang="fi-FI" dirty="0"/>
          </a:p>
          <a:p>
            <a:r>
              <a:rPr lang="en-GB" dirty="0" smtClean="0">
                <a:solidFill>
                  <a:srgbClr val="FF0000"/>
                </a:solidFill>
              </a:rPr>
              <a:t>EACH CASE STUDY CONSISTS OF A SCIENTIST AND A DESIGNER THAT WORKED TOGETHER AS A RESEARCH TEAM TOWARDS THE DEVELOPMENT OF A CELLULOSE BASED MATERIAL</a:t>
            </a:r>
            <a:r>
              <a:rPr lang="en-GB" dirty="0" smtClean="0"/>
              <a:t>. </a:t>
            </a:r>
            <a:r>
              <a:rPr lang="en-GB" dirty="0"/>
              <a:t>Through individual structured in-depth interviews, the participant designers and scientists elicited their perceptions about their research process, their role within the team and the barriers to &amp; enablers of collaboration. </a:t>
            </a:r>
            <a:endParaRPr lang="en-GB" dirty="0" smtClean="0"/>
          </a:p>
          <a:p>
            <a:endParaRPr lang="en-GB" dirty="0"/>
          </a:p>
          <a:p>
            <a:r>
              <a:rPr lang="en-GB" dirty="0"/>
              <a:t>The cases for this study correspond to materials development projects within the DWoC project. They were selected following two main conditions. </a:t>
            </a:r>
            <a:r>
              <a:rPr lang="en-GB" dirty="0" smtClean="0">
                <a:solidFill>
                  <a:srgbClr val="FF0000"/>
                </a:solidFill>
              </a:rPr>
              <a:t>FIRST, THE PROJECT WORKING TEAM NEEDED TO INCLUDE AT LEAST ONE DESIGNER AND ONE SCIENTISTS. </a:t>
            </a:r>
            <a:r>
              <a:rPr lang="en-GB" dirty="0" smtClean="0"/>
              <a:t>Second</a:t>
            </a:r>
            <a:r>
              <a:rPr lang="en-GB" dirty="0"/>
              <a:t>, their collaboration had to have produced </a:t>
            </a:r>
            <a:r>
              <a:rPr lang="en-GB" dirty="0" smtClean="0">
                <a:solidFill>
                  <a:srgbClr val="FF0000"/>
                </a:solidFill>
              </a:rPr>
              <a:t>SOME CONCRETE RESEARCH OUTPUT. </a:t>
            </a:r>
            <a:r>
              <a:rPr lang="en-GB" dirty="0" smtClean="0"/>
              <a:t>This </a:t>
            </a:r>
            <a:r>
              <a:rPr lang="en-GB" dirty="0"/>
              <a:t>particular choice left out of the study researchers that did not engage in interdisciplinary collaboration, or projects that had not produced any output at the time of selection. Two of the cases corresponds to clearly differentiated projects (Case two and case four). The other two cases were part of a wider project that involved all four participants working together, but splitting in subgroups to develop specific aspects of the project. These subgroups corresponds to the cases one and three</a:t>
            </a:r>
            <a:r>
              <a:rPr lang="en-GB" dirty="0" smtClean="0"/>
              <a:t>.</a:t>
            </a:r>
          </a:p>
          <a:p>
            <a:endParaRPr lang="en-GB" dirty="0"/>
          </a:p>
          <a:p>
            <a:r>
              <a:rPr lang="en-GB" sz="2600" b="1" dirty="0" smtClean="0">
                <a:solidFill>
                  <a:srgbClr val="FF0000"/>
                </a:solidFill>
              </a:rPr>
              <a:t>1MINUTE</a:t>
            </a:r>
            <a:endParaRPr lang="fi-FI" sz="2600" b="1" dirty="0">
              <a:solidFill>
                <a:srgbClr val="FF0000"/>
              </a:solidFill>
            </a:endParaRPr>
          </a:p>
          <a:p>
            <a:endParaRPr lang="fi-FI" dirty="0"/>
          </a:p>
        </p:txBody>
      </p:sp>
      <p:sp>
        <p:nvSpPr>
          <p:cNvPr id="4" name="Slide Number Placeholder 3"/>
          <p:cNvSpPr>
            <a:spLocks noGrp="1"/>
          </p:cNvSpPr>
          <p:nvPr>
            <p:ph type="sldNum" sz="quarter" idx="10"/>
          </p:nvPr>
        </p:nvSpPr>
        <p:spPr/>
        <p:txBody>
          <a:bodyPr/>
          <a:lstStyle/>
          <a:p>
            <a:fld id="{63E736FB-0ABA-A94E-85C7-9389DF9B209C}" type="slidenum">
              <a:rPr lang="fi-FI" smtClean="0"/>
              <a:t>6</a:t>
            </a:fld>
            <a:endParaRPr lang="fi-FI"/>
          </a:p>
        </p:txBody>
      </p:sp>
    </p:spTree>
    <p:extLst>
      <p:ext uri="{BB962C8B-B14F-4D97-AF65-F5344CB8AC3E}">
        <p14:creationId xmlns:p14="http://schemas.microsoft.com/office/powerpoint/2010/main" val="3197699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dirty="0" smtClean="0">
                <a:solidFill>
                  <a:srgbClr val="FF0000"/>
                </a:solidFill>
              </a:rPr>
              <a:t>THIS RESEARCH EXAMINES FOUR CASE STUDIES IN WHICH DESIGNERS AND SCIENTIST COLLABORATED FOR THE DEVELOPMENT OF CELLULOSE-BASED MATERIALS. </a:t>
            </a:r>
            <a:r>
              <a:rPr lang="en-GB" dirty="0" smtClean="0"/>
              <a:t>The </a:t>
            </a:r>
            <a:r>
              <a:rPr lang="en-GB" dirty="0"/>
              <a:t>case studies took place within the three years research project Design Driven Value Chains in the World of Cellulose (DWoC) funded by TEKES, between 2013 and 2016. The DWoC project involved researchers from Aalto University, Tampere University of Technology, and VTT. It was set up to explore new methods of using cellulose aiming to “make Finland a source of branded value-added cellulosic products and business concepts” DWoC (2015).</a:t>
            </a:r>
            <a:endParaRPr lang="fi-FI" dirty="0"/>
          </a:p>
          <a:p>
            <a:r>
              <a:rPr lang="en-GB" dirty="0" smtClean="0">
                <a:solidFill>
                  <a:srgbClr val="FF0000"/>
                </a:solidFill>
              </a:rPr>
              <a:t>EACH CASE STUDY CONSISTS OF A SCIENTIST AND A DESIGNER THAT WORKED TOGETHER AS A RESEARCH TEAM TOWARDS THE DEVELOPMENT OF A CELLULOSE BASED MATERIAL</a:t>
            </a:r>
            <a:r>
              <a:rPr lang="en-GB" dirty="0" smtClean="0"/>
              <a:t>. </a:t>
            </a:r>
            <a:r>
              <a:rPr lang="en-GB" dirty="0"/>
              <a:t>Through individual structured in-depth interviews, the participant designers and scientists elicited their perceptions about their research process, their role within the team and the barriers to &amp; enablers of collaboration. </a:t>
            </a:r>
            <a:endParaRPr lang="en-GB" dirty="0" smtClean="0"/>
          </a:p>
          <a:p>
            <a:endParaRPr lang="en-GB" dirty="0"/>
          </a:p>
          <a:p>
            <a:r>
              <a:rPr lang="en-GB" dirty="0"/>
              <a:t>The cases for this study correspond to materials development projects within the DWoC project. They were selected following two main conditions. </a:t>
            </a:r>
            <a:r>
              <a:rPr lang="en-GB" dirty="0" smtClean="0">
                <a:solidFill>
                  <a:srgbClr val="FF0000"/>
                </a:solidFill>
              </a:rPr>
              <a:t>FIRST, THE PROJECT WORKING TEAM NEEDED TO INCLUDE AT LEAST ONE DESIGNER AND ONE SCIENTISTS. </a:t>
            </a:r>
            <a:r>
              <a:rPr lang="en-GB" dirty="0" smtClean="0"/>
              <a:t>Second</a:t>
            </a:r>
            <a:r>
              <a:rPr lang="en-GB" dirty="0"/>
              <a:t>, their collaboration had to have produced </a:t>
            </a:r>
            <a:r>
              <a:rPr lang="en-GB" dirty="0" smtClean="0">
                <a:solidFill>
                  <a:srgbClr val="FF0000"/>
                </a:solidFill>
              </a:rPr>
              <a:t>SOME CONCRETE RESEARCH OUTPUT. </a:t>
            </a:r>
            <a:r>
              <a:rPr lang="en-GB" dirty="0" smtClean="0"/>
              <a:t>This </a:t>
            </a:r>
            <a:r>
              <a:rPr lang="en-GB" dirty="0"/>
              <a:t>particular choice left out of the study researchers that did not engage in interdisciplinary collaboration, or projects that had not produced any output at the time of selection. Two of the cases corresponds to clearly differentiated projects (Case two and case four). The other two cases were part of a wider project that involved all four participants working together, but splitting in subgroups to develop specific aspects of the project. These subgroups corresponds to the cases one and three</a:t>
            </a:r>
            <a:r>
              <a:rPr lang="en-GB" dirty="0" smtClean="0"/>
              <a:t>.</a:t>
            </a:r>
          </a:p>
          <a:p>
            <a:endParaRPr lang="en-GB" dirty="0"/>
          </a:p>
          <a:p>
            <a:r>
              <a:rPr lang="en-GB" sz="2600" b="1" dirty="0" smtClean="0">
                <a:solidFill>
                  <a:srgbClr val="FF0000"/>
                </a:solidFill>
              </a:rPr>
              <a:t>1MINUTE</a:t>
            </a:r>
            <a:endParaRPr lang="fi-FI" sz="2600" b="1" dirty="0">
              <a:solidFill>
                <a:srgbClr val="FF0000"/>
              </a:solidFill>
            </a:endParaRPr>
          </a:p>
          <a:p>
            <a:endParaRPr lang="fi-FI" dirty="0"/>
          </a:p>
        </p:txBody>
      </p:sp>
      <p:sp>
        <p:nvSpPr>
          <p:cNvPr id="4" name="Slide Number Placeholder 3"/>
          <p:cNvSpPr>
            <a:spLocks noGrp="1"/>
          </p:cNvSpPr>
          <p:nvPr>
            <p:ph type="sldNum" sz="quarter" idx="10"/>
          </p:nvPr>
        </p:nvSpPr>
        <p:spPr/>
        <p:txBody>
          <a:bodyPr/>
          <a:lstStyle/>
          <a:p>
            <a:fld id="{63E736FB-0ABA-A94E-85C7-9389DF9B209C}" type="slidenum">
              <a:rPr lang="fi-FI" smtClean="0"/>
              <a:t>7</a:t>
            </a:fld>
            <a:endParaRPr lang="fi-FI"/>
          </a:p>
        </p:txBody>
      </p:sp>
    </p:spTree>
    <p:extLst>
      <p:ext uri="{BB962C8B-B14F-4D97-AF65-F5344CB8AC3E}">
        <p14:creationId xmlns:p14="http://schemas.microsoft.com/office/powerpoint/2010/main" val="822927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team was formed by a fibre product researcher with a background in physics and mathematics and a sustainable design and fibre materials researcher with a background in textile design. </a:t>
            </a:r>
            <a:endParaRPr lang="en-GB" dirty="0" smtClean="0"/>
          </a:p>
          <a:p>
            <a:endParaRPr lang="en-GB" dirty="0"/>
          </a:p>
          <a:p>
            <a:endParaRPr lang="en-GB" dirty="0" smtClean="0"/>
          </a:p>
          <a:p>
            <a:r>
              <a:rPr lang="en-GB" dirty="0" smtClean="0"/>
              <a:t>The </a:t>
            </a:r>
            <a:r>
              <a:rPr lang="en-GB" dirty="0"/>
              <a:t>collaboration was set to develop ways of shaping 3D structures made of foam formed cellulose, and to find potential application for the material. </a:t>
            </a:r>
            <a:endParaRPr lang="en-GB" dirty="0" smtClean="0"/>
          </a:p>
          <a:p>
            <a:endParaRPr lang="en-GB" dirty="0"/>
          </a:p>
          <a:p>
            <a:endParaRPr lang="en-GB" dirty="0" smtClean="0"/>
          </a:p>
          <a:p>
            <a:r>
              <a:rPr lang="en-GB" dirty="0" smtClean="0"/>
              <a:t>The </a:t>
            </a:r>
            <a:r>
              <a:rPr lang="en-GB" dirty="0"/>
              <a:t>project output consisted of 3D prototypes, samples of dyed materials, exhibitions and presentations of the work, and a journal article</a:t>
            </a:r>
            <a:r>
              <a:rPr lang="en-GB" dirty="0" smtClean="0"/>
              <a:t>.</a:t>
            </a:r>
          </a:p>
          <a:p>
            <a:endParaRPr lang="en-GB" dirty="0"/>
          </a:p>
          <a:p>
            <a:r>
              <a:rPr lang="fi-FI" sz="2400" b="1" dirty="0">
                <a:solidFill>
                  <a:srgbClr val="FF0000"/>
                </a:solidFill>
              </a:rPr>
              <a:t>30s</a:t>
            </a:r>
            <a:endParaRPr lang="en-GB" sz="2400" b="1" dirty="0">
              <a:solidFill>
                <a:srgbClr val="FF0000"/>
              </a:solidFill>
            </a:endParaRPr>
          </a:p>
          <a:p>
            <a:endParaRPr lang="fi-FI" dirty="0"/>
          </a:p>
          <a:p>
            <a:endParaRPr lang="fi-FI" dirty="0"/>
          </a:p>
        </p:txBody>
      </p:sp>
      <p:sp>
        <p:nvSpPr>
          <p:cNvPr id="4" name="Slide Number Placeholder 3"/>
          <p:cNvSpPr>
            <a:spLocks noGrp="1"/>
          </p:cNvSpPr>
          <p:nvPr>
            <p:ph type="sldNum" sz="quarter" idx="10"/>
          </p:nvPr>
        </p:nvSpPr>
        <p:spPr/>
        <p:txBody>
          <a:bodyPr/>
          <a:lstStyle/>
          <a:p>
            <a:fld id="{63E736FB-0ABA-A94E-85C7-9389DF9B209C}" type="slidenum">
              <a:rPr lang="fi-FI" smtClean="0"/>
              <a:t>8</a:t>
            </a:fld>
            <a:endParaRPr lang="fi-FI"/>
          </a:p>
        </p:txBody>
      </p:sp>
    </p:spTree>
    <p:extLst>
      <p:ext uri="{BB962C8B-B14F-4D97-AF65-F5344CB8AC3E}">
        <p14:creationId xmlns:p14="http://schemas.microsoft.com/office/powerpoint/2010/main" val="868614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The team was formed by a researcher in cellulose chemistry with a background in graphic art technology, and a design researcher with a textile design background (and a physics degree too!). </a:t>
            </a:r>
            <a:endParaRPr lang="en-GB"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dirty="0" smtClean="0">
              <a:solidFill>
                <a:schemeClr val="bg1"/>
              </a:solidFill>
              <a:effectLst>
                <a:outerShdw blurRad="38100" dist="38100" dir="2700000" algn="tl">
                  <a:srgbClr val="000000">
                    <a:alpha val="43137"/>
                  </a:srgbClr>
                </a:outerShdw>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smtClean="0">
                <a:solidFill>
                  <a:schemeClr val="tx1">
                    <a:lumMod val="75000"/>
                    <a:lumOff val="25000"/>
                  </a:schemeClr>
                </a:solidFill>
              </a:rPr>
              <a:t>The collaboration was established to explore future applications of cellulose based 3D printing technology on functional textiles. In addition, to manufacture demonstrators that would communicate the potential of the technology</a:t>
            </a:r>
            <a:endParaRPr lang="fi-FI" sz="1200" dirty="0" smtClean="0">
              <a:solidFill>
                <a:schemeClr val="tx1">
                  <a:lumMod val="75000"/>
                  <a:lumOff val="25000"/>
                </a:schemeClr>
              </a:solidFill>
            </a:endParaRPr>
          </a:p>
          <a:p>
            <a:endParaRPr lang="en-GB" dirty="0" smtClean="0"/>
          </a:p>
          <a:p>
            <a:endParaRPr lang="en-GB" dirty="0"/>
          </a:p>
          <a:p>
            <a:r>
              <a:rPr lang="en-GB" dirty="0" smtClean="0"/>
              <a:t>The </a:t>
            </a:r>
            <a:r>
              <a:rPr lang="en-GB" dirty="0"/>
              <a:t>project output consisted of six demonstrators (showing how the technology could add functionalities to fabrics), a poster, and an exhibition. The research was also the basis for the designer’s MA thesis</a:t>
            </a:r>
            <a:r>
              <a:rPr lang="en-GB" dirty="0" smtClean="0"/>
              <a:t>.</a:t>
            </a:r>
          </a:p>
          <a:p>
            <a:endParaRPr lang="en-GB" sz="2400" dirty="0"/>
          </a:p>
          <a:p>
            <a:r>
              <a:rPr lang="fi-FI" sz="2400" b="1" dirty="0">
                <a:solidFill>
                  <a:srgbClr val="FF0000"/>
                </a:solidFill>
              </a:rPr>
              <a:t>30s</a:t>
            </a:r>
            <a:endParaRPr lang="en-GB" sz="2400" b="1" dirty="0">
              <a:solidFill>
                <a:srgbClr val="FF0000"/>
              </a:solidFill>
            </a:endParaRPr>
          </a:p>
          <a:p>
            <a:endParaRPr lang="fi-FI" dirty="0"/>
          </a:p>
          <a:p>
            <a:endParaRPr lang="fi-FI" dirty="0"/>
          </a:p>
        </p:txBody>
      </p:sp>
      <p:sp>
        <p:nvSpPr>
          <p:cNvPr id="4" name="Slide Number Placeholder 3"/>
          <p:cNvSpPr>
            <a:spLocks noGrp="1"/>
          </p:cNvSpPr>
          <p:nvPr>
            <p:ph type="sldNum" sz="quarter" idx="10"/>
          </p:nvPr>
        </p:nvSpPr>
        <p:spPr/>
        <p:txBody>
          <a:bodyPr/>
          <a:lstStyle/>
          <a:p>
            <a:fld id="{63E736FB-0ABA-A94E-85C7-9389DF9B209C}" type="slidenum">
              <a:rPr lang="fi-FI" smtClean="0"/>
              <a:t>9</a:t>
            </a:fld>
            <a:endParaRPr lang="fi-FI"/>
          </a:p>
        </p:txBody>
      </p:sp>
    </p:spTree>
    <p:extLst>
      <p:ext uri="{BB962C8B-B14F-4D97-AF65-F5344CB8AC3E}">
        <p14:creationId xmlns:p14="http://schemas.microsoft.com/office/powerpoint/2010/main" val="3165004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233246"/>
          </a:xfrm>
        </p:spPr>
        <p:txBody>
          <a:bodyPr/>
          <a:lstStyle/>
          <a:p>
            <a:r>
              <a:rPr lang="en-GB" dirty="0"/>
              <a:t>A researcher with a background in Science Engineering and Energy studies, and a design researcher with an MA in Industrial and Strategic formed the team</a:t>
            </a:r>
            <a:r>
              <a:rPr lang="en-GB" dirty="0" smtClean="0"/>
              <a:t>.</a:t>
            </a:r>
          </a:p>
          <a:p>
            <a:endParaRPr lang="en-GB"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smtClean="0">
                <a:solidFill>
                  <a:schemeClr val="tx1">
                    <a:lumMod val="75000"/>
                    <a:lumOff val="25000"/>
                  </a:schemeClr>
                </a:solidFill>
              </a:rPr>
              <a:t>The collaboration was set to explore applications for foam forming technology and to develop its associated moulding technology.</a:t>
            </a:r>
            <a:r>
              <a:rPr lang="en-GB" sz="1200" baseline="0" dirty="0" smtClean="0">
                <a:solidFill>
                  <a:schemeClr val="tx1">
                    <a:lumMod val="75000"/>
                    <a:lumOff val="25000"/>
                  </a:schemeClr>
                </a:solidFill>
              </a:rPr>
              <a:t> </a:t>
            </a:r>
            <a:r>
              <a:rPr lang="en-GB" dirty="0" smtClean="0"/>
              <a:t>This research ran together with the research undertaken in case 1. </a:t>
            </a:r>
            <a:endParaRPr lang="en-GB" dirty="0"/>
          </a:p>
          <a:p>
            <a:endParaRPr lang="fi-FI" dirty="0"/>
          </a:p>
          <a:p>
            <a:r>
              <a:rPr lang="en-GB" dirty="0" smtClean="0"/>
              <a:t>The </a:t>
            </a:r>
            <a:r>
              <a:rPr lang="en-GB" dirty="0"/>
              <a:t>project output consisted of a variety of acoustic interior panels, several moulds, an exhibition, and an academic </a:t>
            </a:r>
            <a:r>
              <a:rPr lang="en-GB" dirty="0" smtClean="0"/>
              <a:t>article</a:t>
            </a:r>
          </a:p>
          <a:p>
            <a:r>
              <a:rPr lang="fi-FI" sz="2400" b="1" dirty="0">
                <a:solidFill>
                  <a:srgbClr val="FF0000"/>
                </a:solidFill>
              </a:rPr>
              <a:t>30s</a:t>
            </a:r>
            <a:endParaRPr lang="en-GB" sz="2400" b="1" dirty="0">
              <a:solidFill>
                <a:srgbClr val="FF0000"/>
              </a:solidFill>
            </a:endParaRPr>
          </a:p>
          <a:p>
            <a:endParaRPr lang="fi-FI" dirty="0"/>
          </a:p>
        </p:txBody>
      </p:sp>
      <p:sp>
        <p:nvSpPr>
          <p:cNvPr id="4" name="Slide Number Placeholder 3"/>
          <p:cNvSpPr>
            <a:spLocks noGrp="1"/>
          </p:cNvSpPr>
          <p:nvPr>
            <p:ph type="sldNum" sz="quarter" idx="10"/>
          </p:nvPr>
        </p:nvSpPr>
        <p:spPr/>
        <p:txBody>
          <a:bodyPr/>
          <a:lstStyle/>
          <a:p>
            <a:fld id="{63E736FB-0ABA-A94E-85C7-9389DF9B209C}" type="slidenum">
              <a:rPr lang="fi-FI" smtClean="0"/>
              <a:t>10</a:t>
            </a:fld>
            <a:endParaRPr lang="fi-FI"/>
          </a:p>
        </p:txBody>
      </p:sp>
    </p:spTree>
    <p:extLst>
      <p:ext uri="{BB962C8B-B14F-4D97-AF65-F5344CB8AC3E}">
        <p14:creationId xmlns:p14="http://schemas.microsoft.com/office/powerpoint/2010/main" val="32666773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userDrawn="1"/>
        </p:nvGrpSpPr>
        <p:grpSpPr>
          <a:xfrm>
            <a:off x="0" y="0"/>
            <a:ext cx="9144000" cy="6858000"/>
            <a:chOff x="0" y="0"/>
            <a:chExt cx="9144000" cy="6858000"/>
          </a:xfrm>
        </p:grpSpPr>
        <p:pic>
          <p:nvPicPr>
            <p:cNvPr id="8" name="Picture 7" descr="power point slide kans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p:cNvSpPr txBox="1"/>
            <p:nvPr/>
          </p:nvSpPr>
          <p:spPr>
            <a:xfrm>
              <a:off x="1605142" y="1888672"/>
              <a:ext cx="540533" cy="400110"/>
            </a:xfrm>
            <a:prstGeom prst="rect">
              <a:avLst/>
            </a:prstGeom>
            <a:noFill/>
          </p:spPr>
          <p:txBody>
            <a:bodyPr wrap="none" rtlCol="0">
              <a:spAutoFit/>
            </a:bodyPr>
            <a:lstStyle/>
            <a:p>
              <a:r>
                <a:rPr lang="fi-FI" sz="2000" b="1" smtClean="0">
                  <a:solidFill>
                    <a:schemeClr val="bg1"/>
                  </a:solidFill>
                  <a:latin typeface="Helvetica Neue"/>
                </a:rPr>
                <a:t>2.0</a:t>
              </a:r>
              <a:endParaRPr lang="en-GB" sz="2000" b="1" dirty="0">
                <a:solidFill>
                  <a:schemeClr val="bg1"/>
                </a:solidFill>
                <a:latin typeface="Helvetica Neue"/>
              </a:endParaRPr>
            </a:p>
          </p:txBody>
        </p:sp>
      </p:grpSp>
      <p:sp>
        <p:nvSpPr>
          <p:cNvPr id="2" name="Title 1"/>
          <p:cNvSpPr>
            <a:spLocks noGrp="1"/>
          </p:cNvSpPr>
          <p:nvPr>
            <p:ph type="ctrTitle"/>
          </p:nvPr>
        </p:nvSpPr>
        <p:spPr>
          <a:xfrm>
            <a:off x="685800" y="2130437"/>
            <a:ext cx="7772400" cy="1470025"/>
          </a:xfrm>
        </p:spPr>
        <p:txBody>
          <a:bodyPr>
            <a:normAutofit/>
          </a:bodyPr>
          <a:lstStyle>
            <a:lvl1pPr algn="l">
              <a:defRPr sz="4000">
                <a:solidFill>
                  <a:schemeClr val="bg1"/>
                </a:solidFill>
              </a:defRPr>
            </a:lvl1pPr>
          </a:lstStyle>
          <a:p>
            <a:r>
              <a:rPr lang="fi-FI" smtClean="0"/>
              <a:t>Click to edit Master title style</a:t>
            </a:r>
            <a:endParaRPr lang="en-US"/>
          </a:p>
        </p:txBody>
      </p:sp>
      <p:sp>
        <p:nvSpPr>
          <p:cNvPr id="3" name="Subtitle 2"/>
          <p:cNvSpPr>
            <a:spLocks noGrp="1"/>
          </p:cNvSpPr>
          <p:nvPr>
            <p:ph type="subTitle" idx="1"/>
          </p:nvPr>
        </p:nvSpPr>
        <p:spPr>
          <a:xfrm>
            <a:off x="1047888" y="3312232"/>
            <a:ext cx="6400800" cy="824339"/>
          </a:xfrm>
        </p:spPr>
        <p:txBody>
          <a:bodyPr>
            <a:normAutofit/>
          </a:bodyPr>
          <a:lstStyle>
            <a:lvl1pPr marL="0" indent="0" algn="l">
              <a:buNone/>
              <a:defRPr sz="2400">
                <a:solidFill>
                  <a:schemeClr val="bg1"/>
                </a:solidFill>
                <a:latin typeface="Helvetica Ne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Click to edit Master subtitle style</a:t>
            </a:r>
            <a:endParaRPr lang="en-US"/>
          </a:p>
        </p:txBody>
      </p:sp>
      <p:sp>
        <p:nvSpPr>
          <p:cNvPr id="12" name="Rectangle 11"/>
          <p:cNvSpPr/>
          <p:nvPr userDrawn="1"/>
        </p:nvSpPr>
        <p:spPr>
          <a:xfrm>
            <a:off x="2449286" y="6455229"/>
            <a:ext cx="2786743" cy="266258"/>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796032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i-FI"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Click to edit Master text styles</a:t>
            </a:r>
          </a:p>
        </p:txBody>
      </p:sp>
      <p:sp>
        <p:nvSpPr>
          <p:cNvPr id="5" name="Date Placeholder 4"/>
          <p:cNvSpPr>
            <a:spLocks noGrp="1"/>
          </p:cNvSpPr>
          <p:nvPr>
            <p:ph type="dt" sz="half" idx="10"/>
          </p:nvPr>
        </p:nvSpPr>
        <p:spPr/>
        <p:txBody>
          <a:bodyPr/>
          <a:lstStyle/>
          <a:p>
            <a:fld id="{2D24013B-D054-5F4D-90F7-AEB16E840479}" type="datetimeFigureOut">
              <a:rPr lang="en-US" smtClean="0"/>
              <a:pPr/>
              <a:t>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86EC8B-0946-3246-A98E-44651B25696F}" type="slidenum">
              <a:rPr lang="en-US" smtClean="0"/>
              <a:pPr/>
              <a:t>‹#›</a:t>
            </a:fld>
            <a:endParaRPr lang="en-US" dirty="0"/>
          </a:p>
        </p:txBody>
      </p:sp>
    </p:spTree>
    <p:extLst>
      <p:ext uri="{BB962C8B-B14F-4D97-AF65-F5344CB8AC3E}">
        <p14:creationId xmlns:p14="http://schemas.microsoft.com/office/powerpoint/2010/main" val="1324137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4" name="Date Placeholder 3"/>
          <p:cNvSpPr>
            <a:spLocks noGrp="1"/>
          </p:cNvSpPr>
          <p:nvPr>
            <p:ph type="dt" sz="half" idx="10"/>
          </p:nvPr>
        </p:nvSpPr>
        <p:spPr/>
        <p:txBody>
          <a:bodyPr/>
          <a:lstStyle/>
          <a:p>
            <a:fld id="{2D24013B-D054-5F4D-90F7-AEB16E840479}" type="datetimeFigureOut">
              <a:rPr lang="en-US" smtClean="0"/>
              <a:pPr/>
              <a:t>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86EC8B-0946-3246-A98E-44651B25696F}" type="slidenum">
              <a:rPr lang="en-US" smtClean="0"/>
              <a:pPr/>
              <a:t>‹#›</a:t>
            </a:fld>
            <a:endParaRPr lang="en-US" dirty="0"/>
          </a:p>
        </p:txBody>
      </p:sp>
    </p:spTree>
    <p:extLst>
      <p:ext uri="{BB962C8B-B14F-4D97-AF65-F5344CB8AC3E}">
        <p14:creationId xmlns:p14="http://schemas.microsoft.com/office/powerpoint/2010/main" val="3129930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50"/>
            <a:ext cx="2228850" cy="5851525"/>
          </a:xfrm>
        </p:spPr>
        <p:txBody>
          <a:bodyPr vert="eaVert"/>
          <a:lstStyle/>
          <a:p>
            <a:r>
              <a:rPr lang="fi-FI" smtClean="0"/>
              <a:t>Click to edit Master title style</a:t>
            </a:r>
            <a:endParaRPr lang="en-US"/>
          </a:p>
        </p:txBody>
      </p:sp>
      <p:sp>
        <p:nvSpPr>
          <p:cNvPr id="3" name="Vertical Text Placeholder 2"/>
          <p:cNvSpPr>
            <a:spLocks noGrp="1"/>
          </p:cNvSpPr>
          <p:nvPr>
            <p:ph type="body" orient="vert" idx="1"/>
          </p:nvPr>
        </p:nvSpPr>
        <p:spPr>
          <a:xfrm>
            <a:off x="495303" y="274650"/>
            <a:ext cx="6534150" cy="5851525"/>
          </a:xfrm>
        </p:spPr>
        <p:txBody>
          <a:bodyPr vert="eaVert"/>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4" name="Date Placeholder 3"/>
          <p:cNvSpPr>
            <a:spLocks noGrp="1"/>
          </p:cNvSpPr>
          <p:nvPr>
            <p:ph type="dt" sz="half" idx="10"/>
          </p:nvPr>
        </p:nvSpPr>
        <p:spPr/>
        <p:txBody>
          <a:bodyPr/>
          <a:lstStyle/>
          <a:p>
            <a:fld id="{2D24013B-D054-5F4D-90F7-AEB16E840479}" type="datetimeFigureOut">
              <a:rPr lang="en-US" smtClean="0"/>
              <a:pPr/>
              <a:t>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86EC8B-0946-3246-A98E-44651B25696F}" type="slidenum">
              <a:rPr lang="en-US" smtClean="0"/>
              <a:pPr/>
              <a:t>‹#›</a:t>
            </a:fld>
            <a:endParaRPr lang="en-US" dirty="0"/>
          </a:p>
        </p:txBody>
      </p:sp>
    </p:spTree>
    <p:extLst>
      <p:ext uri="{BB962C8B-B14F-4D97-AF65-F5344CB8AC3E}">
        <p14:creationId xmlns:p14="http://schemas.microsoft.com/office/powerpoint/2010/main" val="1718252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fi-FI"/>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i-FI"/>
          </a:p>
        </p:txBody>
      </p:sp>
      <p:sp>
        <p:nvSpPr>
          <p:cNvPr id="4" name="Date Placeholder 3"/>
          <p:cNvSpPr>
            <a:spLocks noGrp="1"/>
          </p:cNvSpPr>
          <p:nvPr>
            <p:ph type="dt" sz="half" idx="10"/>
          </p:nvPr>
        </p:nvSpPr>
        <p:spPr/>
        <p:txBody>
          <a:bodyPr/>
          <a:lstStyle/>
          <a:p>
            <a:fld id="{520FEB34-89A0-4FCE-BB0D-0E04FB8C1D9A}" type="datetimeFigureOut">
              <a:rPr lang="fi-FI" smtClean="0"/>
              <a:t>9.1.2018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3619B228-0549-4756-88D3-A23B644A3DCC}" type="slidenum">
              <a:rPr lang="fi-FI" smtClean="0"/>
              <a:t>‹#›</a:t>
            </a:fld>
            <a:endParaRPr lang="fi-FI"/>
          </a:p>
        </p:txBody>
      </p:sp>
    </p:spTree>
    <p:extLst>
      <p:ext uri="{BB962C8B-B14F-4D97-AF65-F5344CB8AC3E}">
        <p14:creationId xmlns:p14="http://schemas.microsoft.com/office/powerpoint/2010/main" val="3218392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10"/>
          </p:nvPr>
        </p:nvSpPr>
        <p:spPr/>
        <p:txBody>
          <a:bodyPr/>
          <a:lstStyle/>
          <a:p>
            <a:fld id="{520FEB34-89A0-4FCE-BB0D-0E04FB8C1D9A}" type="datetimeFigureOut">
              <a:rPr lang="fi-FI" smtClean="0"/>
              <a:t>9.1.2018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3619B228-0549-4756-88D3-A23B644A3DCC}" type="slidenum">
              <a:rPr lang="fi-FI" smtClean="0"/>
              <a:t>‹#›</a:t>
            </a:fld>
            <a:endParaRPr lang="fi-FI"/>
          </a:p>
        </p:txBody>
      </p:sp>
    </p:spTree>
    <p:extLst>
      <p:ext uri="{BB962C8B-B14F-4D97-AF65-F5344CB8AC3E}">
        <p14:creationId xmlns:p14="http://schemas.microsoft.com/office/powerpoint/2010/main" val="3200525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fi-FI"/>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20FEB34-89A0-4FCE-BB0D-0E04FB8C1D9A}" type="datetimeFigureOut">
              <a:rPr lang="fi-FI" smtClean="0"/>
              <a:t>9.1.2018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3619B228-0549-4756-88D3-A23B644A3DCC}" type="slidenum">
              <a:rPr lang="fi-FI" smtClean="0"/>
              <a:t>‹#›</a:t>
            </a:fld>
            <a:endParaRPr lang="fi-FI"/>
          </a:p>
        </p:txBody>
      </p:sp>
    </p:spTree>
    <p:extLst>
      <p:ext uri="{BB962C8B-B14F-4D97-AF65-F5344CB8AC3E}">
        <p14:creationId xmlns:p14="http://schemas.microsoft.com/office/powerpoint/2010/main" val="4260433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62865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Content Placeholder 3"/>
          <p:cNvSpPr>
            <a:spLocks noGrp="1"/>
          </p:cNvSpPr>
          <p:nvPr>
            <p:ph sz="half" idx="2"/>
          </p:nvPr>
        </p:nvSpPr>
        <p:spPr>
          <a:xfrm>
            <a:off x="464820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5" name="Date Placeholder 4"/>
          <p:cNvSpPr>
            <a:spLocks noGrp="1"/>
          </p:cNvSpPr>
          <p:nvPr>
            <p:ph type="dt" sz="half" idx="10"/>
          </p:nvPr>
        </p:nvSpPr>
        <p:spPr/>
        <p:txBody>
          <a:bodyPr/>
          <a:lstStyle/>
          <a:p>
            <a:fld id="{520FEB34-89A0-4FCE-BB0D-0E04FB8C1D9A}" type="datetimeFigureOut">
              <a:rPr lang="fi-FI" smtClean="0"/>
              <a:t>9.1.2018</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3619B228-0549-4756-88D3-A23B644A3DCC}" type="slidenum">
              <a:rPr lang="fi-FI" smtClean="0"/>
              <a:t>‹#›</a:t>
            </a:fld>
            <a:endParaRPr lang="fi-FI"/>
          </a:p>
        </p:txBody>
      </p:sp>
    </p:spTree>
    <p:extLst>
      <p:ext uri="{BB962C8B-B14F-4D97-AF65-F5344CB8AC3E}">
        <p14:creationId xmlns:p14="http://schemas.microsoft.com/office/powerpoint/2010/main" val="1850598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fi-FI"/>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7" name="Date Placeholder 6"/>
          <p:cNvSpPr>
            <a:spLocks noGrp="1"/>
          </p:cNvSpPr>
          <p:nvPr>
            <p:ph type="dt" sz="half" idx="10"/>
          </p:nvPr>
        </p:nvSpPr>
        <p:spPr/>
        <p:txBody>
          <a:bodyPr/>
          <a:lstStyle/>
          <a:p>
            <a:fld id="{520FEB34-89A0-4FCE-BB0D-0E04FB8C1D9A}" type="datetimeFigureOut">
              <a:rPr lang="fi-FI" smtClean="0"/>
              <a:t>9.1.2018</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3619B228-0549-4756-88D3-A23B644A3DCC}" type="slidenum">
              <a:rPr lang="fi-FI" smtClean="0"/>
              <a:t>‹#›</a:t>
            </a:fld>
            <a:endParaRPr lang="fi-FI"/>
          </a:p>
        </p:txBody>
      </p:sp>
    </p:spTree>
    <p:extLst>
      <p:ext uri="{BB962C8B-B14F-4D97-AF65-F5344CB8AC3E}">
        <p14:creationId xmlns:p14="http://schemas.microsoft.com/office/powerpoint/2010/main" val="3515827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Date Placeholder 2"/>
          <p:cNvSpPr>
            <a:spLocks noGrp="1"/>
          </p:cNvSpPr>
          <p:nvPr>
            <p:ph type="dt" sz="half" idx="10"/>
          </p:nvPr>
        </p:nvSpPr>
        <p:spPr/>
        <p:txBody>
          <a:bodyPr/>
          <a:lstStyle/>
          <a:p>
            <a:fld id="{520FEB34-89A0-4FCE-BB0D-0E04FB8C1D9A}" type="datetimeFigureOut">
              <a:rPr lang="fi-FI" smtClean="0"/>
              <a:t>9.1.2018</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3619B228-0549-4756-88D3-A23B644A3DCC}" type="slidenum">
              <a:rPr lang="fi-FI" smtClean="0"/>
              <a:t>‹#›</a:t>
            </a:fld>
            <a:endParaRPr lang="fi-FI"/>
          </a:p>
        </p:txBody>
      </p:sp>
    </p:spTree>
    <p:extLst>
      <p:ext uri="{BB962C8B-B14F-4D97-AF65-F5344CB8AC3E}">
        <p14:creationId xmlns:p14="http://schemas.microsoft.com/office/powerpoint/2010/main" val="1715229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0FEB34-89A0-4FCE-BB0D-0E04FB8C1D9A}" type="datetimeFigureOut">
              <a:rPr lang="fi-FI" smtClean="0"/>
              <a:t>9.1.2018</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3619B228-0549-4756-88D3-A23B644A3DCC}" type="slidenum">
              <a:rPr lang="fi-FI" smtClean="0"/>
              <a:t>‹#›</a:t>
            </a:fld>
            <a:endParaRPr lang="fi-FI"/>
          </a:p>
        </p:txBody>
      </p:sp>
    </p:spTree>
    <p:extLst>
      <p:ext uri="{BB962C8B-B14F-4D97-AF65-F5344CB8AC3E}">
        <p14:creationId xmlns:p14="http://schemas.microsoft.com/office/powerpoint/2010/main" val="1931138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232757" y="6509722"/>
            <a:ext cx="2133600" cy="231775"/>
          </a:xfrm>
        </p:spPr>
        <p:txBody>
          <a:bodyPr/>
          <a:lstStyle/>
          <a:p>
            <a:fld id="{7286EC8B-0946-3246-A98E-44651B25696F}"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354" y="67747"/>
            <a:ext cx="992862" cy="992862"/>
          </a:xfrm>
          <a:prstGeom prst="rect">
            <a:avLst/>
          </a:prstGeom>
        </p:spPr>
      </p:pic>
    </p:spTree>
    <p:extLst>
      <p:ext uri="{BB962C8B-B14F-4D97-AF65-F5344CB8AC3E}">
        <p14:creationId xmlns:p14="http://schemas.microsoft.com/office/powerpoint/2010/main" val="209566302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fi-FI"/>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20FEB34-89A0-4FCE-BB0D-0E04FB8C1D9A}" type="datetimeFigureOut">
              <a:rPr lang="fi-FI" smtClean="0"/>
              <a:t>9.1.2018</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3619B228-0549-4756-88D3-A23B644A3DCC}" type="slidenum">
              <a:rPr lang="fi-FI" smtClean="0"/>
              <a:t>‹#›</a:t>
            </a:fld>
            <a:endParaRPr lang="fi-FI"/>
          </a:p>
        </p:txBody>
      </p:sp>
    </p:spTree>
    <p:extLst>
      <p:ext uri="{BB962C8B-B14F-4D97-AF65-F5344CB8AC3E}">
        <p14:creationId xmlns:p14="http://schemas.microsoft.com/office/powerpoint/2010/main" val="3805718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fi-FI"/>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20FEB34-89A0-4FCE-BB0D-0E04FB8C1D9A}" type="datetimeFigureOut">
              <a:rPr lang="fi-FI" smtClean="0"/>
              <a:t>9.1.2018</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3619B228-0549-4756-88D3-A23B644A3DCC}" type="slidenum">
              <a:rPr lang="fi-FI" smtClean="0"/>
              <a:t>‹#›</a:t>
            </a:fld>
            <a:endParaRPr lang="fi-FI"/>
          </a:p>
        </p:txBody>
      </p:sp>
    </p:spTree>
    <p:extLst>
      <p:ext uri="{BB962C8B-B14F-4D97-AF65-F5344CB8AC3E}">
        <p14:creationId xmlns:p14="http://schemas.microsoft.com/office/powerpoint/2010/main" val="17154067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10"/>
          </p:nvPr>
        </p:nvSpPr>
        <p:spPr/>
        <p:txBody>
          <a:bodyPr/>
          <a:lstStyle/>
          <a:p>
            <a:fld id="{520FEB34-89A0-4FCE-BB0D-0E04FB8C1D9A}" type="datetimeFigureOut">
              <a:rPr lang="fi-FI" smtClean="0"/>
              <a:t>9.1.2018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3619B228-0549-4756-88D3-A23B644A3DCC}" type="slidenum">
              <a:rPr lang="fi-FI" smtClean="0"/>
              <a:t>‹#›</a:t>
            </a:fld>
            <a:endParaRPr lang="fi-FI"/>
          </a:p>
        </p:txBody>
      </p:sp>
    </p:spTree>
    <p:extLst>
      <p:ext uri="{BB962C8B-B14F-4D97-AF65-F5344CB8AC3E}">
        <p14:creationId xmlns:p14="http://schemas.microsoft.com/office/powerpoint/2010/main" val="3705370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fi-FI"/>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10"/>
          </p:nvPr>
        </p:nvSpPr>
        <p:spPr/>
        <p:txBody>
          <a:bodyPr/>
          <a:lstStyle/>
          <a:p>
            <a:fld id="{520FEB34-89A0-4FCE-BB0D-0E04FB8C1D9A}" type="datetimeFigureOut">
              <a:rPr lang="fi-FI" smtClean="0"/>
              <a:t>9.1.2018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3619B228-0549-4756-88D3-A23B644A3DCC}" type="slidenum">
              <a:rPr lang="fi-FI" smtClean="0"/>
              <a:t>‹#›</a:t>
            </a:fld>
            <a:endParaRPr lang="fi-FI"/>
          </a:p>
        </p:txBody>
      </p:sp>
    </p:spTree>
    <p:extLst>
      <p:ext uri="{BB962C8B-B14F-4D97-AF65-F5344CB8AC3E}">
        <p14:creationId xmlns:p14="http://schemas.microsoft.com/office/powerpoint/2010/main" val="1780495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Content Placeholder 2"/>
          <p:cNvSpPr>
            <a:spLocks noGrp="1"/>
          </p:cNvSpPr>
          <p:nvPr>
            <p:ph sz="half" idx="1"/>
          </p:nvPr>
        </p:nvSpPr>
        <p:spPr>
          <a:xfrm>
            <a:off x="495300" y="1600206"/>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4" name="Content Placeholder 3"/>
          <p:cNvSpPr>
            <a:spLocks noGrp="1"/>
          </p:cNvSpPr>
          <p:nvPr>
            <p:ph sz="half" idx="2"/>
          </p:nvPr>
        </p:nvSpPr>
        <p:spPr>
          <a:xfrm>
            <a:off x="5029200" y="1600206"/>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5" name="Date Placeholder 4"/>
          <p:cNvSpPr>
            <a:spLocks noGrp="1"/>
          </p:cNvSpPr>
          <p:nvPr>
            <p:ph type="dt" sz="half" idx="10"/>
          </p:nvPr>
        </p:nvSpPr>
        <p:spPr/>
        <p:txBody>
          <a:bodyPr/>
          <a:lstStyle/>
          <a:p>
            <a:fld id="{2D24013B-D054-5F4D-90F7-AEB16E840479}" type="datetimeFigureOut">
              <a:rPr lang="en-US" smtClean="0"/>
              <a:pPr/>
              <a:t>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86EC8B-0946-3246-A98E-44651B25696F}" type="slidenum">
              <a:rPr lang="en-US" smtClean="0"/>
              <a:pPr/>
              <a:t>‹#›</a:t>
            </a:fld>
            <a:endParaRPr lang="en-US" dirty="0"/>
          </a:p>
        </p:txBody>
      </p:sp>
    </p:spTree>
    <p:extLst>
      <p:ext uri="{BB962C8B-B14F-4D97-AF65-F5344CB8AC3E}">
        <p14:creationId xmlns:p14="http://schemas.microsoft.com/office/powerpoint/2010/main" val="30301228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fi-FI"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7" name="Date Placeholder 6"/>
          <p:cNvSpPr>
            <a:spLocks noGrp="1"/>
          </p:cNvSpPr>
          <p:nvPr>
            <p:ph type="dt" sz="half" idx="10"/>
          </p:nvPr>
        </p:nvSpPr>
        <p:spPr/>
        <p:txBody>
          <a:bodyPr/>
          <a:lstStyle/>
          <a:p>
            <a:fld id="{2D24013B-D054-5F4D-90F7-AEB16E840479}" type="datetimeFigureOut">
              <a:rPr lang="en-US" smtClean="0"/>
              <a:pPr/>
              <a:t>1/9/2018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286EC8B-0946-3246-A98E-44651B25696F}" type="slidenum">
              <a:rPr lang="en-US" smtClean="0"/>
              <a:pPr/>
              <a:t>‹#›</a:t>
            </a:fld>
            <a:endParaRPr lang="en-US" dirty="0"/>
          </a:p>
        </p:txBody>
      </p:sp>
    </p:spTree>
    <p:extLst>
      <p:ext uri="{BB962C8B-B14F-4D97-AF65-F5344CB8AC3E}">
        <p14:creationId xmlns:p14="http://schemas.microsoft.com/office/powerpoint/2010/main" val="19384937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65715" y="1999633"/>
            <a:ext cx="5421085" cy="852424"/>
          </a:xfrm>
        </p:spPr>
        <p:txBody>
          <a:bodyPr>
            <a:normAutofit/>
          </a:bodyPr>
          <a:lstStyle>
            <a:lvl1pPr algn="l">
              <a:defRPr sz="3200">
                <a:latin typeface="Helvetica Neue"/>
              </a:defRPr>
            </a:lvl1pPr>
          </a:lstStyle>
          <a:p>
            <a:r>
              <a:rPr lang="fi-FI" smtClean="0"/>
              <a:t>Click to edit Master title style</a:t>
            </a:r>
            <a:endParaRPr lang="en-US"/>
          </a:p>
        </p:txBody>
      </p:sp>
      <p:sp>
        <p:nvSpPr>
          <p:cNvPr id="5" name="Slide Number Placeholder 4"/>
          <p:cNvSpPr>
            <a:spLocks noGrp="1"/>
          </p:cNvSpPr>
          <p:nvPr>
            <p:ph type="sldNum" sz="quarter" idx="12"/>
          </p:nvPr>
        </p:nvSpPr>
        <p:spPr>
          <a:xfrm>
            <a:off x="3072866" y="6356362"/>
            <a:ext cx="2133600" cy="365125"/>
          </a:xfrm>
        </p:spPr>
        <p:txBody>
          <a:bodyPr/>
          <a:lstStyle/>
          <a:p>
            <a:fld id="{7286EC8B-0946-3246-A98E-44651B25696F}" type="slidenum">
              <a:rPr lang="en-US" smtClean="0"/>
              <a:pPr/>
              <a:t>‹#›</a:t>
            </a:fld>
            <a:endParaRPr lang="en-US" dirty="0"/>
          </a:p>
        </p:txBody>
      </p:sp>
      <p:pic>
        <p:nvPicPr>
          <p:cNvPr id="6" name="Picture 5" descr="geelimöss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8317" y="1999633"/>
            <a:ext cx="2734549" cy="3961825"/>
          </a:xfrm>
          <a:prstGeom prst="rect">
            <a:avLst/>
          </a:prstGeom>
        </p:spPr>
      </p:pic>
      <p:sp>
        <p:nvSpPr>
          <p:cNvPr id="7" name="Content Placeholder 2"/>
          <p:cNvSpPr>
            <a:spLocks noGrp="1"/>
          </p:cNvSpPr>
          <p:nvPr>
            <p:ph idx="1"/>
          </p:nvPr>
        </p:nvSpPr>
        <p:spPr>
          <a:xfrm>
            <a:off x="3265714" y="3167743"/>
            <a:ext cx="5421085" cy="2793715"/>
          </a:xfrm>
        </p:spPr>
        <p:txBody>
          <a:bodyPr/>
          <a:lstStyle>
            <a:lvl1pPr marL="0" indent="0">
              <a:buNone/>
              <a:defRPr sz="2400">
                <a:solidFill>
                  <a:schemeClr val="tx1"/>
                </a:solidFill>
                <a:latin typeface="Helvetica Neue"/>
              </a:defRPr>
            </a:lvl1pPr>
            <a:lvl2pPr>
              <a:defRPr sz="1800">
                <a:solidFill>
                  <a:schemeClr val="tx1"/>
                </a:solidFill>
                <a:latin typeface="Helvetica Neue"/>
              </a:defRPr>
            </a:lvl2pPr>
            <a:lvl3pPr>
              <a:defRPr sz="1800">
                <a:solidFill>
                  <a:schemeClr val="tx1"/>
                </a:solidFill>
                <a:latin typeface="Helvetica Neue"/>
              </a:defRPr>
            </a:lvl3pPr>
            <a:lvl4pPr>
              <a:defRPr>
                <a:latin typeface="Helvetica Neue"/>
              </a:defRPr>
            </a:lvl4pPr>
            <a:lvl5pPr>
              <a:defRPr>
                <a:latin typeface="Helvetica Neue"/>
              </a:defRPr>
            </a:lvl5pPr>
          </a:lstStyle>
          <a:p>
            <a:pPr lvl="0"/>
            <a:r>
              <a:rPr lang="fi-FI" smtClean="0"/>
              <a:t>Click to edit Master text styles</a:t>
            </a:r>
          </a:p>
          <a:p>
            <a:pPr lvl="1"/>
            <a:r>
              <a:rPr lang="fi-FI" smtClean="0"/>
              <a:t>Second level</a:t>
            </a:r>
          </a:p>
        </p:txBody>
      </p:sp>
      <p:pic>
        <p:nvPicPr>
          <p:cNvPr id="8"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89587" y="6450059"/>
            <a:ext cx="30972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060" y="383495"/>
            <a:ext cx="1401315" cy="946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962541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9" name="Picture 8" descr="power point neulee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Slide Number Placeholder 3"/>
          <p:cNvSpPr>
            <a:spLocks noGrp="1"/>
          </p:cNvSpPr>
          <p:nvPr>
            <p:ph type="sldNum" sz="quarter" idx="12"/>
          </p:nvPr>
        </p:nvSpPr>
        <p:spPr>
          <a:xfrm>
            <a:off x="3219336" y="6356362"/>
            <a:ext cx="2133600" cy="365125"/>
          </a:xfrm>
        </p:spPr>
        <p:txBody>
          <a:bodyPr/>
          <a:lstStyle/>
          <a:p>
            <a:fld id="{7286EC8B-0946-3246-A98E-44651B25696F}" type="slidenum">
              <a:rPr lang="en-US" smtClean="0"/>
              <a:pPr/>
              <a:t>‹#›</a:t>
            </a:fld>
            <a:endParaRPr lang="en-US" dirty="0"/>
          </a:p>
        </p:txBody>
      </p:sp>
      <p:pic>
        <p:nvPicPr>
          <p:cNvPr id="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41987" y="6487717"/>
            <a:ext cx="30972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a:spLocks noGrp="1"/>
          </p:cNvSpPr>
          <p:nvPr>
            <p:ph idx="1"/>
          </p:nvPr>
        </p:nvSpPr>
        <p:spPr>
          <a:xfrm>
            <a:off x="1970315" y="3690257"/>
            <a:ext cx="6498771" cy="2435912"/>
          </a:xfrm>
        </p:spPr>
        <p:txBody>
          <a:bodyPr/>
          <a:lstStyle>
            <a:lvl1pPr marL="0" indent="0">
              <a:buNone/>
              <a:defRPr sz="2400">
                <a:solidFill>
                  <a:schemeClr val="tx1"/>
                </a:solidFill>
                <a:latin typeface="Helvetica Neue"/>
              </a:defRPr>
            </a:lvl1pPr>
            <a:lvl2pPr>
              <a:defRPr sz="2000">
                <a:solidFill>
                  <a:schemeClr val="tx1"/>
                </a:solidFill>
                <a:latin typeface="Helvetica Neue"/>
              </a:defRPr>
            </a:lvl2pPr>
            <a:lvl3pPr>
              <a:defRPr sz="1800">
                <a:solidFill>
                  <a:schemeClr val="tx1"/>
                </a:solidFill>
                <a:latin typeface="Helvetica Neue"/>
              </a:defRPr>
            </a:lvl3pPr>
            <a:lvl4pPr>
              <a:defRPr>
                <a:latin typeface="Helvetica Neue"/>
              </a:defRPr>
            </a:lvl4pPr>
            <a:lvl5pPr>
              <a:defRPr>
                <a:latin typeface="Helvetica Neue"/>
              </a:defRPr>
            </a:lvl5pPr>
          </a:lstStyle>
          <a:p>
            <a:pPr lvl="0"/>
            <a:r>
              <a:rPr lang="fi-FI" smtClean="0"/>
              <a:t>Click to edit Master text styles</a:t>
            </a:r>
          </a:p>
          <a:p>
            <a:pPr lvl="1"/>
            <a:r>
              <a:rPr lang="fi-FI" smtClean="0"/>
              <a:t>Second level</a:t>
            </a:r>
          </a:p>
          <a:p>
            <a:pPr lvl="2"/>
            <a:r>
              <a:rPr lang="fi-FI" smtClean="0"/>
              <a:t>Third level</a:t>
            </a:r>
          </a:p>
        </p:txBody>
      </p:sp>
      <p:sp>
        <p:nvSpPr>
          <p:cNvPr id="8" name="Title 1"/>
          <p:cNvSpPr>
            <a:spLocks noGrp="1"/>
          </p:cNvSpPr>
          <p:nvPr>
            <p:ph type="title"/>
          </p:nvPr>
        </p:nvSpPr>
        <p:spPr>
          <a:xfrm>
            <a:off x="457200" y="968827"/>
            <a:ext cx="3828936" cy="522515"/>
          </a:xfrm>
        </p:spPr>
        <p:txBody>
          <a:bodyPr>
            <a:normAutofit/>
          </a:bodyPr>
          <a:lstStyle>
            <a:lvl1pPr algn="l">
              <a:defRPr sz="3200" cap="none" baseline="0">
                <a:solidFill>
                  <a:schemeClr val="tx1"/>
                </a:solidFill>
                <a:latin typeface="Helvetica Neue"/>
              </a:defRPr>
            </a:lvl1pPr>
          </a:lstStyle>
          <a:p>
            <a:r>
              <a:rPr lang="fi-FI" smtClean="0"/>
              <a:t>Click to edit Master title style</a:t>
            </a:r>
            <a:endParaRPr lang="en-US"/>
          </a:p>
        </p:txBody>
      </p:sp>
    </p:spTree>
    <p:extLst>
      <p:ext uri="{BB962C8B-B14F-4D97-AF65-F5344CB8AC3E}">
        <p14:creationId xmlns:p14="http://schemas.microsoft.com/office/powerpoint/2010/main" val="78490277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24013B-D054-5F4D-90F7-AEB16E840479}" type="datetimeFigureOut">
              <a:rPr lang="en-US" smtClean="0"/>
              <a:pPr/>
              <a:t>1/9/2018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286EC8B-0946-3246-A98E-44651B25696F}" type="slidenum">
              <a:rPr lang="en-US" smtClean="0"/>
              <a:pPr/>
              <a:t>‹#›</a:t>
            </a:fld>
            <a:endParaRPr lang="en-US" dirty="0"/>
          </a:p>
        </p:txBody>
      </p:sp>
      <p:pic>
        <p:nvPicPr>
          <p:cNvPr id="5" name="Picture 4" descr="power point nanocellulose films.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89587" y="6450059"/>
            <a:ext cx="30972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a:spLocks noGrp="1"/>
          </p:cNvSpPr>
          <p:nvPr>
            <p:ph idx="1"/>
          </p:nvPr>
        </p:nvSpPr>
        <p:spPr>
          <a:xfrm>
            <a:off x="1186544" y="3276600"/>
            <a:ext cx="5170714" cy="2849569"/>
          </a:xfrm>
        </p:spPr>
        <p:txBody>
          <a:bodyPr/>
          <a:lstStyle>
            <a:lvl1pPr marL="0" indent="0">
              <a:buNone/>
              <a:defRPr sz="2800">
                <a:solidFill>
                  <a:schemeClr val="tx1"/>
                </a:solidFill>
                <a:latin typeface="Helvetica Neue"/>
              </a:defRPr>
            </a:lvl1pPr>
            <a:lvl2pPr>
              <a:defRPr sz="2400">
                <a:solidFill>
                  <a:schemeClr val="tx1"/>
                </a:solidFill>
                <a:latin typeface="Helvetica Neue"/>
              </a:defRPr>
            </a:lvl2pPr>
            <a:lvl3pPr>
              <a:defRPr sz="1800">
                <a:solidFill>
                  <a:schemeClr val="tx1"/>
                </a:solidFill>
                <a:latin typeface="Helvetica Neue"/>
              </a:defRPr>
            </a:lvl3pPr>
            <a:lvl4pPr>
              <a:defRPr>
                <a:latin typeface="Helvetica Neue"/>
              </a:defRPr>
            </a:lvl4pPr>
            <a:lvl5pPr>
              <a:defRPr>
                <a:latin typeface="Helvetica Neue"/>
              </a:defRPr>
            </a:lvl5pPr>
          </a:lstStyle>
          <a:p>
            <a:pPr lvl="0"/>
            <a:r>
              <a:rPr lang="fi-FI" smtClean="0"/>
              <a:t>Click to edit Master text styles</a:t>
            </a:r>
          </a:p>
          <a:p>
            <a:pPr lvl="1"/>
            <a:r>
              <a:rPr lang="fi-FI" smtClean="0"/>
              <a:t>Second level</a:t>
            </a:r>
          </a:p>
          <a:p>
            <a:pPr lvl="2"/>
            <a:r>
              <a:rPr lang="fi-FI" smtClean="0"/>
              <a:t>Third level</a:t>
            </a:r>
          </a:p>
        </p:txBody>
      </p:sp>
      <p:sp>
        <p:nvSpPr>
          <p:cNvPr id="8" name="Title 1"/>
          <p:cNvSpPr>
            <a:spLocks noGrp="1"/>
          </p:cNvSpPr>
          <p:nvPr>
            <p:ph type="title"/>
          </p:nvPr>
        </p:nvSpPr>
        <p:spPr>
          <a:xfrm>
            <a:off x="457200" y="968827"/>
            <a:ext cx="3828936" cy="522515"/>
          </a:xfrm>
        </p:spPr>
        <p:txBody>
          <a:bodyPr>
            <a:normAutofit/>
          </a:bodyPr>
          <a:lstStyle>
            <a:lvl1pPr>
              <a:defRPr sz="3200" cap="none" baseline="0">
                <a:solidFill>
                  <a:schemeClr val="tx1"/>
                </a:solidFill>
                <a:latin typeface="Helvetica Neue"/>
              </a:defRPr>
            </a:lvl1pPr>
          </a:lstStyle>
          <a:p>
            <a:r>
              <a:rPr lang="fi-FI" smtClean="0"/>
              <a:t>Click to edit Master title style</a:t>
            </a:r>
            <a:endParaRPr lang="en-US"/>
          </a:p>
        </p:txBody>
      </p:sp>
    </p:spTree>
    <p:extLst>
      <p:ext uri="{BB962C8B-B14F-4D97-AF65-F5344CB8AC3E}">
        <p14:creationId xmlns:p14="http://schemas.microsoft.com/office/powerpoint/2010/main" val="294636477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9" name="Picture 8" descr="power point slide intr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86"/>
            <a:ext cx="9144000" cy="6858000"/>
          </a:xfrm>
          <a:prstGeom prst="rect">
            <a:avLst/>
          </a:prstGeom>
        </p:spPr>
      </p:pic>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286EC8B-0946-3246-A98E-44651B25696F}" type="slidenum">
              <a:rPr lang="en-US" smtClean="0"/>
              <a:pPr/>
              <a:t>‹#›</a:t>
            </a:fld>
            <a:endParaRPr lang="en-US" dirty="0"/>
          </a:p>
        </p:txBody>
      </p:sp>
      <p:pic>
        <p:nvPicPr>
          <p:cNvPr id="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89587" y="6450059"/>
            <a:ext cx="30972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a:spLocks noGrp="1"/>
          </p:cNvSpPr>
          <p:nvPr>
            <p:ph idx="1"/>
          </p:nvPr>
        </p:nvSpPr>
        <p:spPr>
          <a:xfrm>
            <a:off x="3516086" y="3716377"/>
            <a:ext cx="5170714" cy="2639985"/>
          </a:xfrm>
        </p:spPr>
        <p:txBody>
          <a:bodyPr/>
          <a:lstStyle>
            <a:lvl1pPr marL="0" indent="0">
              <a:buNone/>
              <a:defRPr sz="2400">
                <a:solidFill>
                  <a:schemeClr val="tx1"/>
                </a:solidFill>
                <a:latin typeface="Helvetica Neue"/>
              </a:defRPr>
            </a:lvl1pPr>
            <a:lvl2pPr>
              <a:defRPr sz="2000">
                <a:solidFill>
                  <a:schemeClr val="tx1"/>
                </a:solidFill>
                <a:latin typeface="Helvetica Neue"/>
              </a:defRPr>
            </a:lvl2pPr>
            <a:lvl3pPr>
              <a:defRPr sz="1800">
                <a:solidFill>
                  <a:schemeClr val="tx1"/>
                </a:solidFill>
                <a:latin typeface="Helvetica Neue"/>
              </a:defRPr>
            </a:lvl3pPr>
            <a:lvl4pPr>
              <a:defRPr>
                <a:latin typeface="Helvetica Neue"/>
              </a:defRPr>
            </a:lvl4pPr>
            <a:lvl5pPr>
              <a:defRPr>
                <a:latin typeface="Helvetica Neue"/>
              </a:defRPr>
            </a:lvl5pPr>
          </a:lstStyle>
          <a:p>
            <a:pPr lvl="0"/>
            <a:r>
              <a:rPr lang="fi-FI" smtClean="0"/>
              <a:t>Click to edit Master text styles</a:t>
            </a:r>
          </a:p>
          <a:p>
            <a:pPr lvl="1"/>
            <a:r>
              <a:rPr lang="fi-FI" smtClean="0"/>
              <a:t>Second level</a:t>
            </a:r>
          </a:p>
          <a:p>
            <a:pPr lvl="2"/>
            <a:r>
              <a:rPr lang="fi-FI" smtClean="0"/>
              <a:t>Third level</a:t>
            </a:r>
          </a:p>
        </p:txBody>
      </p:sp>
      <p:sp>
        <p:nvSpPr>
          <p:cNvPr id="8" name="Title 1"/>
          <p:cNvSpPr>
            <a:spLocks noGrp="1"/>
          </p:cNvSpPr>
          <p:nvPr>
            <p:ph type="title"/>
          </p:nvPr>
        </p:nvSpPr>
        <p:spPr>
          <a:xfrm>
            <a:off x="457200" y="587829"/>
            <a:ext cx="3828936" cy="1088571"/>
          </a:xfrm>
        </p:spPr>
        <p:txBody>
          <a:bodyPr>
            <a:normAutofit/>
          </a:bodyPr>
          <a:lstStyle>
            <a:lvl1pPr>
              <a:defRPr sz="3200" cap="none" baseline="0">
                <a:solidFill>
                  <a:schemeClr val="tx1"/>
                </a:solidFill>
                <a:latin typeface="Helvetica Neue"/>
              </a:defRPr>
            </a:lvl1pPr>
          </a:lstStyle>
          <a:p>
            <a:r>
              <a:rPr lang="fi-FI" smtClean="0"/>
              <a:t>Click to edit Master title style</a:t>
            </a:r>
            <a:endParaRPr lang="en-US"/>
          </a:p>
        </p:txBody>
      </p:sp>
    </p:spTree>
    <p:extLst>
      <p:ext uri="{BB962C8B-B14F-4D97-AF65-F5344CB8AC3E}">
        <p14:creationId xmlns:p14="http://schemas.microsoft.com/office/powerpoint/2010/main" val="2084170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i-FI" smtClean="0"/>
              <a:t>Click to edit Master title style</a:t>
            </a:r>
            <a:endParaRPr lang="en-US"/>
          </a:p>
        </p:txBody>
      </p:sp>
      <p:sp>
        <p:nvSpPr>
          <p:cNvPr id="3" name="Content Placeholder 2"/>
          <p:cNvSpPr>
            <a:spLocks noGrp="1"/>
          </p:cNvSpPr>
          <p:nvPr>
            <p:ph idx="1"/>
          </p:nvPr>
        </p:nvSpPr>
        <p:spPr>
          <a:xfrm>
            <a:off x="3575051"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Click to edit Master text styles</a:t>
            </a:r>
          </a:p>
        </p:txBody>
      </p:sp>
      <p:sp>
        <p:nvSpPr>
          <p:cNvPr id="5" name="Date Placeholder 4"/>
          <p:cNvSpPr>
            <a:spLocks noGrp="1"/>
          </p:cNvSpPr>
          <p:nvPr>
            <p:ph type="dt" sz="half" idx="10"/>
          </p:nvPr>
        </p:nvSpPr>
        <p:spPr/>
        <p:txBody>
          <a:bodyPr/>
          <a:lstStyle/>
          <a:p>
            <a:fld id="{2D24013B-D054-5F4D-90F7-AEB16E840479}" type="datetimeFigureOut">
              <a:rPr lang="en-US" smtClean="0"/>
              <a:pPr/>
              <a:t>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286EC8B-0946-3246-A98E-44651B25696F}" type="slidenum">
              <a:rPr lang="en-US" smtClean="0"/>
              <a:pPr/>
              <a:t>‹#›</a:t>
            </a:fld>
            <a:endParaRPr lang="en-US" dirty="0"/>
          </a:p>
        </p:txBody>
      </p:sp>
    </p:spTree>
    <p:extLst>
      <p:ext uri="{BB962C8B-B14F-4D97-AF65-F5344CB8AC3E}">
        <p14:creationId xmlns:p14="http://schemas.microsoft.com/office/powerpoint/2010/main" val="1814472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24013B-D054-5F4D-90F7-AEB16E840479}" type="datetimeFigureOut">
              <a:rPr lang="en-US" smtClean="0"/>
              <a:pPr/>
              <a:t>1/9/2018</a:t>
            </a:fld>
            <a:endParaRPr lang="en-US" dirty="0"/>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6EC8B-0946-3246-A98E-44651B25696F}" type="slidenum">
              <a:rPr lang="en-US" smtClean="0"/>
              <a:pPr/>
              <a:t>‹#›</a:t>
            </a:fld>
            <a:endParaRPr lang="en-US" dirty="0"/>
          </a:p>
        </p:txBody>
      </p:sp>
    </p:spTree>
    <p:extLst>
      <p:ext uri="{BB962C8B-B14F-4D97-AF65-F5344CB8AC3E}">
        <p14:creationId xmlns:p14="http://schemas.microsoft.com/office/powerpoint/2010/main" val="1986138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fi-FI"/>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0FEB34-89A0-4FCE-BB0D-0E04FB8C1D9A}" type="datetimeFigureOut">
              <a:rPr lang="fi-FI" smtClean="0"/>
              <a:t>9.1.2018</a:t>
            </a:fld>
            <a:endParaRPr lang="fi-FI"/>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19B228-0549-4756-88D3-A23B644A3DCC}" type="slidenum">
              <a:rPr lang="fi-FI" smtClean="0"/>
              <a:t>‹#›</a:t>
            </a:fld>
            <a:endParaRPr lang="fi-FI"/>
          </a:p>
        </p:txBody>
      </p:sp>
    </p:spTree>
    <p:extLst>
      <p:ext uri="{BB962C8B-B14F-4D97-AF65-F5344CB8AC3E}">
        <p14:creationId xmlns:p14="http://schemas.microsoft.com/office/powerpoint/2010/main" val="75666857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3.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4.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37.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4.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5"/>
          <p:cNvSpPr txBox="1">
            <a:spLocks/>
          </p:cNvSpPr>
          <p:nvPr/>
        </p:nvSpPr>
        <p:spPr>
          <a:xfrm>
            <a:off x="681528" y="3114006"/>
            <a:ext cx="7772400" cy="995363"/>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i-FI" sz="3200" b="1" dirty="0">
                <a:solidFill>
                  <a:srgbClr val="FF0000"/>
                </a:solidFill>
              </a:rPr>
              <a:t>KEY ASPECTS FOR COLLABORATION BETWEEN DESIGNERS AND SCIENTISTS IN THE CONTEXT OF MATERIAL DEVELOPMENT</a:t>
            </a:r>
          </a:p>
        </p:txBody>
      </p:sp>
      <p:sp>
        <p:nvSpPr>
          <p:cNvPr id="8" name="Subtitle 2"/>
          <p:cNvSpPr txBox="1">
            <a:spLocks/>
          </p:cNvSpPr>
          <p:nvPr/>
        </p:nvSpPr>
        <p:spPr>
          <a:xfrm>
            <a:off x="923925" y="4273161"/>
            <a:ext cx="6858000" cy="3368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i-FI" sz="1800" b="1" dirty="0">
                <a:solidFill>
                  <a:schemeClr val="tx1">
                    <a:lumMod val="75000"/>
                    <a:lumOff val="25000"/>
                  </a:schemeClr>
                </a:solidFill>
              </a:rPr>
              <a:t>CARLOS PERALTA Ph.D (</a:t>
            </a:r>
            <a:r>
              <a:rPr lang="fi-FI" sz="1800" b="1" dirty="0" smtClean="0">
                <a:solidFill>
                  <a:schemeClr val="tx1">
                    <a:lumMod val="75000"/>
                    <a:lumOff val="25000"/>
                  </a:schemeClr>
                </a:solidFill>
              </a:rPr>
              <a:t>Cantab)</a:t>
            </a:r>
            <a:r>
              <a:rPr lang="en-GB" sz="1800" b="1" dirty="0" smtClean="0">
                <a:solidFill>
                  <a:schemeClr val="tx1">
                    <a:lumMod val="75000"/>
                    <a:lumOff val="25000"/>
                  </a:schemeClr>
                </a:solidFill>
              </a:rPr>
              <a:t> </a:t>
            </a:r>
            <a:endParaRPr lang="en-US" sz="1800" b="1" dirty="0">
              <a:solidFill>
                <a:schemeClr val="tx1">
                  <a:lumMod val="75000"/>
                  <a:lumOff val="25000"/>
                </a:schemeClr>
              </a:solidFill>
            </a:endParaRPr>
          </a:p>
          <a:p>
            <a:r>
              <a:rPr lang="fi-FI" sz="1500" b="1" dirty="0">
                <a:solidFill>
                  <a:schemeClr val="tx1">
                    <a:lumMod val="75000"/>
                    <a:lumOff val="25000"/>
                  </a:schemeClr>
                </a:solidFill>
              </a:rPr>
              <a:t>@ Finlandia Hall, Helsinki, 09/January/2018</a:t>
            </a:r>
            <a:endParaRPr lang="en-GB" sz="1500" b="1" dirty="0">
              <a:solidFill>
                <a:schemeClr val="tx1">
                  <a:lumMod val="75000"/>
                  <a:lumOff val="25000"/>
                </a:schemeClr>
              </a:solidFill>
            </a:endParaRPr>
          </a:p>
          <a:p>
            <a:endParaRPr lang="en-US" sz="1500" i="1" dirty="0" smtClean="0">
              <a:solidFill>
                <a:schemeClr val="tx1">
                  <a:lumMod val="65000"/>
                  <a:lumOff val="35000"/>
                </a:schemeClr>
              </a:solidFill>
              <a:latin typeface="Arial Unicode MS" charset="0"/>
              <a:ea typeface="Arial Unicode MS" charset="0"/>
              <a:cs typeface="Arial Unicode MS"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60" y="246992"/>
            <a:ext cx="748465" cy="485257"/>
          </a:xfrm>
          <a:prstGeom prst="rect">
            <a:avLst/>
          </a:prstGeom>
        </p:spPr>
      </p:pic>
      <p:sp>
        <p:nvSpPr>
          <p:cNvPr id="7" name="Title 1"/>
          <p:cNvSpPr txBox="1">
            <a:spLocks/>
          </p:cNvSpPr>
          <p:nvPr/>
        </p:nvSpPr>
        <p:spPr>
          <a:xfrm>
            <a:off x="1108431" y="1099127"/>
            <a:ext cx="6946799" cy="69034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cap="none" baseline="0">
                <a:solidFill>
                  <a:srgbClr val="89842C"/>
                </a:solidFill>
                <a:latin typeface="Helvetica Neue"/>
                <a:ea typeface="+mj-ea"/>
                <a:cs typeface="+mj-cs"/>
              </a:defRPr>
            </a:lvl1pPr>
          </a:lstStyle>
          <a:p>
            <a:r>
              <a:rPr lang="en-GB" sz="1400" b="1" dirty="0" smtClean="0">
                <a:solidFill>
                  <a:schemeClr val="tx1">
                    <a:lumMod val="75000"/>
                    <a:lumOff val="25000"/>
                  </a:schemeClr>
                </a:solidFill>
                <a:latin typeface="+mn-lt"/>
              </a:rPr>
              <a:t>AN INVESTIGATION ON THE DESIGN DRIVEN APPROACH TO MATERIALS DEVELOPMENT</a:t>
            </a:r>
          </a:p>
          <a:p>
            <a:r>
              <a:rPr lang="en-GB" sz="1400" b="1" dirty="0" smtClean="0">
                <a:solidFill>
                  <a:schemeClr val="tx1">
                    <a:lumMod val="75000"/>
                    <a:lumOff val="25000"/>
                  </a:schemeClr>
                </a:solidFill>
                <a:latin typeface="+mn-lt"/>
              </a:rPr>
              <a:t>(In DWoC)</a:t>
            </a:r>
            <a:endParaRPr lang="en-GB" sz="1400" b="1" dirty="0">
              <a:solidFill>
                <a:schemeClr val="tx1">
                  <a:lumMod val="75000"/>
                  <a:lumOff val="25000"/>
                </a:schemeClr>
              </a:solidFill>
              <a:latin typeface="+mn-lt"/>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2582" y="1821853"/>
            <a:ext cx="226754" cy="74154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1359" y="1815725"/>
            <a:ext cx="232882" cy="753804"/>
          </a:xfrm>
          <a:prstGeom prst="rect">
            <a:avLst/>
          </a:prstGeom>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1866" y="6290247"/>
            <a:ext cx="30972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075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3857593"/>
            <a:ext cx="9144000" cy="3010798"/>
          </a:xfrm>
          <a:prstGeom prst="rect">
            <a:avLst/>
          </a:prstGeom>
          <a:solidFill>
            <a:srgbClr val="DBDC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857593"/>
            <a:ext cx="4572000" cy="3020981"/>
          </a:xfrm>
          <a:prstGeom prst="rect">
            <a:avLst/>
          </a:prstGeom>
        </p:spPr>
      </p:pic>
      <p:sp>
        <p:nvSpPr>
          <p:cNvPr id="16" name="Rectangle 15"/>
          <p:cNvSpPr/>
          <p:nvPr/>
        </p:nvSpPr>
        <p:spPr>
          <a:xfrm>
            <a:off x="9360115" y="4007226"/>
            <a:ext cx="1550541" cy="1200329"/>
          </a:xfrm>
          <a:prstGeom prst="rect">
            <a:avLst/>
          </a:prstGeom>
        </p:spPr>
        <p:txBody>
          <a:bodyPr wrap="square">
            <a:spAutoFit/>
          </a:bodyPr>
          <a:lstStyle/>
          <a:p>
            <a:r>
              <a:rPr lang="en-GB" sz="1200" dirty="0">
                <a:solidFill>
                  <a:schemeClr val="tx1">
                    <a:lumMod val="50000"/>
                    <a:lumOff val="50000"/>
                  </a:schemeClr>
                </a:solidFill>
              </a:rPr>
              <a:t>P</a:t>
            </a:r>
            <a:r>
              <a:rPr lang="en-GB" sz="1200" dirty="0" smtClean="0">
                <a:solidFill>
                  <a:schemeClr val="tx1">
                    <a:lumMod val="50000"/>
                    <a:lumOff val="50000"/>
                  </a:schemeClr>
                </a:solidFill>
              </a:rPr>
              <a:t>roject output:</a:t>
            </a:r>
          </a:p>
          <a:p>
            <a:r>
              <a:rPr lang="en-GB" sz="1200" dirty="0" smtClean="0">
                <a:solidFill>
                  <a:schemeClr val="tx1">
                    <a:lumMod val="50000"/>
                    <a:lumOff val="50000"/>
                  </a:schemeClr>
                </a:solidFill>
              </a:rPr>
              <a:t>-A variety </a:t>
            </a:r>
            <a:r>
              <a:rPr lang="en-GB" sz="1200" dirty="0">
                <a:solidFill>
                  <a:schemeClr val="tx1">
                    <a:lumMod val="50000"/>
                    <a:lumOff val="50000"/>
                  </a:schemeClr>
                </a:solidFill>
              </a:rPr>
              <a:t>of </a:t>
            </a:r>
            <a:r>
              <a:rPr lang="en-GB" sz="1200" dirty="0" smtClean="0">
                <a:solidFill>
                  <a:schemeClr val="tx1">
                    <a:lumMod val="50000"/>
                    <a:lumOff val="50000"/>
                  </a:schemeClr>
                </a:solidFill>
              </a:rPr>
              <a:t>acoustic interior panels</a:t>
            </a:r>
          </a:p>
          <a:p>
            <a:r>
              <a:rPr lang="en-GB" sz="1200" dirty="0">
                <a:solidFill>
                  <a:schemeClr val="tx1">
                    <a:lumMod val="50000"/>
                    <a:lumOff val="50000"/>
                  </a:schemeClr>
                </a:solidFill>
              </a:rPr>
              <a:t>S</a:t>
            </a:r>
            <a:r>
              <a:rPr lang="en-GB" sz="1200" dirty="0" smtClean="0">
                <a:solidFill>
                  <a:schemeClr val="tx1">
                    <a:lumMod val="50000"/>
                    <a:lumOff val="50000"/>
                  </a:schemeClr>
                </a:solidFill>
              </a:rPr>
              <a:t>everal moulds</a:t>
            </a:r>
          </a:p>
          <a:p>
            <a:r>
              <a:rPr lang="en-GB" sz="1200" dirty="0" smtClean="0">
                <a:solidFill>
                  <a:schemeClr val="tx1">
                    <a:lumMod val="50000"/>
                    <a:lumOff val="50000"/>
                  </a:schemeClr>
                </a:solidFill>
              </a:rPr>
              <a:t>-An exhibition</a:t>
            </a:r>
          </a:p>
          <a:p>
            <a:r>
              <a:rPr lang="en-GB" sz="1200" dirty="0" smtClean="0">
                <a:solidFill>
                  <a:schemeClr val="tx1">
                    <a:lumMod val="50000"/>
                    <a:lumOff val="50000"/>
                  </a:schemeClr>
                </a:solidFill>
              </a:rPr>
              <a:t>-An </a:t>
            </a:r>
            <a:r>
              <a:rPr lang="en-GB" sz="1200" dirty="0">
                <a:solidFill>
                  <a:schemeClr val="tx1">
                    <a:lumMod val="50000"/>
                    <a:lumOff val="50000"/>
                  </a:schemeClr>
                </a:solidFill>
              </a:rPr>
              <a:t>academic </a:t>
            </a:r>
            <a:r>
              <a:rPr lang="en-GB" sz="1200" dirty="0" smtClean="0">
                <a:solidFill>
                  <a:schemeClr val="tx1">
                    <a:lumMod val="50000"/>
                    <a:lumOff val="50000"/>
                  </a:schemeClr>
                </a:solidFill>
              </a:rPr>
              <a:t>article</a:t>
            </a:r>
            <a:endParaRPr lang="en-GB" sz="1200" dirty="0">
              <a:solidFill>
                <a:schemeClr val="tx1">
                  <a:lumMod val="50000"/>
                  <a:lumOff val="50000"/>
                </a:schemeClr>
              </a:solidFill>
            </a:endParaRPr>
          </a:p>
        </p:txBody>
      </p:sp>
      <p:sp>
        <p:nvSpPr>
          <p:cNvPr id="12" name="TextBox 11"/>
          <p:cNvSpPr txBox="1"/>
          <p:nvPr/>
        </p:nvSpPr>
        <p:spPr>
          <a:xfrm>
            <a:off x="1715167" y="4335035"/>
            <a:ext cx="1141659" cy="523220"/>
          </a:xfrm>
          <a:prstGeom prst="rect">
            <a:avLst/>
          </a:prstGeom>
          <a:noFill/>
        </p:spPr>
        <p:txBody>
          <a:bodyPr wrap="none" rtlCol="0">
            <a:spAutoFit/>
          </a:bodyPr>
          <a:lstStyle/>
          <a:p>
            <a:r>
              <a:rPr lang="fi-FI" sz="2800" b="1" dirty="0" smtClean="0">
                <a:solidFill>
                  <a:schemeClr val="tx1">
                    <a:lumMod val="75000"/>
                    <a:lumOff val="25000"/>
                  </a:schemeClr>
                </a:solidFill>
              </a:rPr>
              <a:t>Case 3</a:t>
            </a:r>
            <a:endParaRPr lang="fi-FI" sz="2800" b="1" dirty="0">
              <a:solidFill>
                <a:schemeClr val="tx1">
                  <a:lumMod val="75000"/>
                  <a:lumOff val="25000"/>
                </a:schemeClr>
              </a:solidFill>
            </a:endParaRPr>
          </a:p>
        </p:txBody>
      </p:sp>
      <p:sp>
        <p:nvSpPr>
          <p:cNvPr id="13" name="Rectangle 12"/>
          <p:cNvSpPr/>
          <p:nvPr/>
        </p:nvSpPr>
        <p:spPr>
          <a:xfrm>
            <a:off x="397504" y="5030167"/>
            <a:ext cx="3776993" cy="1200329"/>
          </a:xfrm>
          <a:prstGeom prst="rect">
            <a:avLst/>
          </a:prstGeom>
        </p:spPr>
        <p:txBody>
          <a:bodyPr wrap="square">
            <a:spAutoFit/>
          </a:bodyPr>
          <a:lstStyle/>
          <a:p>
            <a:pPr algn="ctr"/>
            <a:r>
              <a:rPr lang="en-GB" sz="2400" b="1" dirty="0">
                <a:solidFill>
                  <a:schemeClr val="tx1">
                    <a:lumMod val="75000"/>
                    <a:lumOff val="25000"/>
                  </a:schemeClr>
                </a:solidFill>
              </a:rPr>
              <a:t>Moulding development for cellulose foam forming technology</a:t>
            </a:r>
            <a:endParaRPr lang="fi-FI" sz="2400" dirty="0">
              <a:solidFill>
                <a:schemeClr val="tx1">
                  <a:lumMod val="75000"/>
                  <a:lumOff val="25000"/>
                </a:schemeClr>
              </a:solidFill>
            </a:endParaRPr>
          </a:p>
        </p:txBody>
      </p:sp>
      <p:sp>
        <p:nvSpPr>
          <p:cNvPr id="19" name="Rectangle 18"/>
          <p:cNvSpPr/>
          <p:nvPr/>
        </p:nvSpPr>
        <p:spPr>
          <a:xfrm>
            <a:off x="685800" y="2519490"/>
            <a:ext cx="6806046" cy="830997"/>
          </a:xfrm>
          <a:prstGeom prst="rect">
            <a:avLst/>
          </a:prstGeom>
        </p:spPr>
        <p:txBody>
          <a:bodyPr wrap="square">
            <a:spAutoFit/>
          </a:bodyPr>
          <a:lstStyle/>
          <a:p>
            <a:pPr algn="r"/>
            <a:r>
              <a:rPr lang="en-GB" sz="2400" b="1" dirty="0" smtClean="0">
                <a:solidFill>
                  <a:schemeClr val="tx1">
                    <a:lumMod val="75000"/>
                    <a:lumOff val="25000"/>
                  </a:schemeClr>
                </a:solidFill>
              </a:rPr>
              <a:t>Researcher </a:t>
            </a:r>
            <a:r>
              <a:rPr lang="en-GB" sz="2400" b="1" dirty="0">
                <a:solidFill>
                  <a:schemeClr val="tx1">
                    <a:lumMod val="75000"/>
                    <a:lumOff val="25000"/>
                  </a:schemeClr>
                </a:solidFill>
              </a:rPr>
              <a:t>with a background in Science Engineering and Energy studies</a:t>
            </a:r>
          </a:p>
        </p:txBody>
      </p:sp>
      <p:sp>
        <p:nvSpPr>
          <p:cNvPr id="20" name="Rectangle 19"/>
          <p:cNvSpPr/>
          <p:nvPr/>
        </p:nvSpPr>
        <p:spPr>
          <a:xfrm>
            <a:off x="605213" y="1347020"/>
            <a:ext cx="6886632" cy="830997"/>
          </a:xfrm>
          <a:prstGeom prst="rect">
            <a:avLst/>
          </a:prstGeom>
        </p:spPr>
        <p:txBody>
          <a:bodyPr wrap="square">
            <a:spAutoFit/>
          </a:bodyPr>
          <a:lstStyle/>
          <a:p>
            <a:pPr algn="r"/>
            <a:r>
              <a:rPr lang="en-GB" sz="2400" b="1" dirty="0" smtClean="0">
                <a:solidFill>
                  <a:schemeClr val="tx1">
                    <a:lumMod val="75000"/>
                    <a:lumOff val="25000"/>
                  </a:schemeClr>
                </a:solidFill>
              </a:rPr>
              <a:t>Design </a:t>
            </a:r>
            <a:r>
              <a:rPr lang="en-GB" sz="2400" b="1" dirty="0">
                <a:solidFill>
                  <a:schemeClr val="tx1">
                    <a:lumMod val="75000"/>
                    <a:lumOff val="25000"/>
                  </a:schemeClr>
                </a:solidFill>
              </a:rPr>
              <a:t>researcher with an MA in Industrial and Strategic design</a:t>
            </a:r>
            <a:endParaRPr lang="fi-FI" sz="2400" b="1" dirty="0">
              <a:solidFill>
                <a:schemeClr val="tx1">
                  <a:lumMod val="75000"/>
                  <a:lumOff val="25000"/>
                </a:schemeClr>
              </a:solidFill>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324" y="1347020"/>
            <a:ext cx="226754" cy="741549"/>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5795" y="2507453"/>
            <a:ext cx="232882" cy="753804"/>
          </a:xfrm>
          <a:prstGeom prst="rect">
            <a:avLst/>
          </a:prstGeom>
        </p:spPr>
      </p:pic>
    </p:spTree>
    <p:extLst>
      <p:ext uri="{BB962C8B-B14F-4D97-AF65-F5344CB8AC3E}">
        <p14:creationId xmlns:p14="http://schemas.microsoft.com/office/powerpoint/2010/main" val="1502481714"/>
      </p:ext>
    </p:extLst>
  </p:cSld>
  <p:clrMapOvr>
    <a:masterClrMapping/>
  </p:clrMapOvr>
  <p:transition spd="slow">
    <p:wipe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3847307"/>
            <a:ext cx="9144000" cy="3021084"/>
          </a:xfrm>
          <a:prstGeom prst="rect">
            <a:avLst/>
          </a:prstGeom>
          <a:solidFill>
            <a:srgbClr val="C6C8B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847307"/>
            <a:ext cx="4572000" cy="3010694"/>
          </a:xfrm>
          <a:prstGeom prst="rect">
            <a:avLst/>
          </a:prstGeom>
        </p:spPr>
      </p:pic>
      <p:sp>
        <p:nvSpPr>
          <p:cNvPr id="24" name="Rectangle 23"/>
          <p:cNvSpPr/>
          <p:nvPr/>
        </p:nvSpPr>
        <p:spPr>
          <a:xfrm>
            <a:off x="9601646" y="3424022"/>
            <a:ext cx="1761771" cy="1754326"/>
          </a:xfrm>
          <a:prstGeom prst="rect">
            <a:avLst/>
          </a:prstGeom>
        </p:spPr>
        <p:txBody>
          <a:bodyPr wrap="square">
            <a:spAutoFit/>
          </a:bodyPr>
          <a:lstStyle/>
          <a:p>
            <a:r>
              <a:rPr lang="en-GB" sz="1200" dirty="0" smtClean="0">
                <a:solidFill>
                  <a:schemeClr val="bg1">
                    <a:lumMod val="50000"/>
                  </a:schemeClr>
                </a:solidFill>
                <a:effectLst>
                  <a:outerShdw blurRad="38100" dist="38100" dir="2700000" algn="tl">
                    <a:srgbClr val="000000">
                      <a:alpha val="43137"/>
                    </a:srgbClr>
                  </a:outerShdw>
                </a:effectLst>
              </a:rPr>
              <a:t>Research output:</a:t>
            </a:r>
          </a:p>
          <a:p>
            <a:r>
              <a:rPr lang="en-GB" sz="1200" dirty="0" smtClean="0">
                <a:solidFill>
                  <a:schemeClr val="bg1">
                    <a:lumMod val="50000"/>
                  </a:schemeClr>
                </a:solidFill>
                <a:effectLst>
                  <a:outerShdw blurRad="38100" dist="38100" dir="2700000" algn="tl">
                    <a:srgbClr val="000000">
                      <a:alpha val="43137"/>
                    </a:srgbClr>
                  </a:outerShdw>
                </a:effectLst>
              </a:rPr>
              <a:t>-A variety </a:t>
            </a:r>
            <a:r>
              <a:rPr lang="en-GB" sz="1200" dirty="0">
                <a:solidFill>
                  <a:schemeClr val="bg1">
                    <a:lumMod val="50000"/>
                  </a:schemeClr>
                </a:solidFill>
                <a:effectLst>
                  <a:outerShdw blurRad="38100" dist="38100" dir="2700000" algn="tl">
                    <a:srgbClr val="000000">
                      <a:alpha val="43137"/>
                    </a:srgbClr>
                  </a:outerShdw>
                </a:effectLst>
              </a:rPr>
              <a:t>of wood-</a:t>
            </a:r>
            <a:r>
              <a:rPr lang="en-GB" sz="1200" dirty="0" err="1">
                <a:solidFill>
                  <a:schemeClr val="bg1">
                    <a:lumMod val="50000"/>
                  </a:schemeClr>
                </a:solidFill>
                <a:effectLst>
                  <a:outerShdw blurRad="38100" dist="38100" dir="2700000" algn="tl">
                    <a:srgbClr val="000000">
                      <a:alpha val="43137"/>
                    </a:srgbClr>
                  </a:outerShdw>
                </a:effectLst>
              </a:rPr>
              <a:t>nanocellulose</a:t>
            </a:r>
            <a:r>
              <a:rPr lang="en-GB" sz="1200" dirty="0">
                <a:solidFill>
                  <a:schemeClr val="bg1">
                    <a:lumMod val="50000"/>
                  </a:schemeClr>
                </a:solidFill>
                <a:effectLst>
                  <a:outerShdw blurRad="38100" dist="38100" dir="2700000" algn="tl">
                    <a:srgbClr val="000000">
                      <a:alpha val="43137"/>
                    </a:srgbClr>
                  </a:outerShdw>
                </a:effectLst>
              </a:rPr>
              <a:t> </a:t>
            </a:r>
            <a:r>
              <a:rPr lang="en-GB" sz="1200" dirty="0" smtClean="0">
                <a:solidFill>
                  <a:schemeClr val="bg1">
                    <a:lumMod val="50000"/>
                  </a:schemeClr>
                </a:solidFill>
                <a:effectLst>
                  <a:outerShdw blurRad="38100" dist="38100" dir="2700000" algn="tl">
                    <a:srgbClr val="000000">
                      <a:alpha val="43137"/>
                    </a:srgbClr>
                  </a:outerShdw>
                </a:effectLst>
              </a:rPr>
              <a:t>composites</a:t>
            </a:r>
          </a:p>
          <a:p>
            <a:r>
              <a:rPr lang="en-GB" sz="1200" dirty="0" smtClean="0">
                <a:solidFill>
                  <a:schemeClr val="bg1">
                    <a:lumMod val="50000"/>
                  </a:schemeClr>
                </a:solidFill>
                <a:effectLst>
                  <a:outerShdw blurRad="38100" dist="38100" dir="2700000" algn="tl">
                    <a:srgbClr val="000000">
                      <a:alpha val="43137"/>
                    </a:srgbClr>
                  </a:outerShdw>
                </a:effectLst>
              </a:rPr>
              <a:t>-Curved </a:t>
            </a:r>
            <a:r>
              <a:rPr lang="en-GB" sz="1200" dirty="0">
                <a:solidFill>
                  <a:schemeClr val="bg1">
                    <a:lumMod val="50000"/>
                  </a:schemeClr>
                </a:solidFill>
                <a:effectLst>
                  <a:outerShdw blurRad="38100" dist="38100" dir="2700000" algn="tl">
                    <a:srgbClr val="000000">
                      <a:alpha val="43137"/>
                    </a:srgbClr>
                  </a:outerShdw>
                </a:effectLst>
              </a:rPr>
              <a:t>surfaces with a sprayed film of </a:t>
            </a:r>
            <a:r>
              <a:rPr lang="en-GB" sz="1200" dirty="0" err="1" smtClean="0">
                <a:solidFill>
                  <a:schemeClr val="bg1">
                    <a:lumMod val="50000"/>
                  </a:schemeClr>
                </a:solidFill>
                <a:effectLst>
                  <a:outerShdw blurRad="38100" dist="38100" dir="2700000" algn="tl">
                    <a:srgbClr val="000000">
                      <a:alpha val="43137"/>
                    </a:srgbClr>
                  </a:outerShdw>
                </a:effectLst>
              </a:rPr>
              <a:t>nanocellulose</a:t>
            </a:r>
            <a:endParaRPr lang="en-GB" sz="1200" dirty="0" smtClean="0">
              <a:solidFill>
                <a:schemeClr val="bg1">
                  <a:lumMod val="50000"/>
                </a:schemeClr>
              </a:solidFill>
              <a:effectLst>
                <a:outerShdw blurRad="38100" dist="38100" dir="2700000" algn="tl">
                  <a:srgbClr val="000000">
                    <a:alpha val="43137"/>
                  </a:srgbClr>
                </a:outerShdw>
              </a:effectLst>
            </a:endParaRPr>
          </a:p>
          <a:p>
            <a:r>
              <a:rPr lang="en-GB" sz="1200" dirty="0" smtClean="0">
                <a:solidFill>
                  <a:schemeClr val="bg1">
                    <a:lumMod val="50000"/>
                  </a:schemeClr>
                </a:solidFill>
                <a:effectLst>
                  <a:outerShdw blurRad="38100" dist="38100" dir="2700000" algn="tl">
                    <a:srgbClr val="000000">
                      <a:alpha val="43137"/>
                    </a:srgbClr>
                  </a:outerShdw>
                </a:effectLst>
              </a:rPr>
              <a:t>-Coloured </a:t>
            </a:r>
            <a:r>
              <a:rPr lang="en-GB" sz="1200" dirty="0" err="1">
                <a:solidFill>
                  <a:schemeClr val="bg1">
                    <a:lumMod val="50000"/>
                  </a:schemeClr>
                </a:solidFill>
                <a:effectLst>
                  <a:outerShdw blurRad="38100" dist="38100" dir="2700000" algn="tl">
                    <a:srgbClr val="000000">
                      <a:alpha val="43137"/>
                    </a:srgbClr>
                  </a:outerShdw>
                </a:effectLst>
              </a:rPr>
              <a:t>nanocellulose</a:t>
            </a:r>
            <a:r>
              <a:rPr lang="en-GB" sz="1200" dirty="0">
                <a:solidFill>
                  <a:schemeClr val="bg1">
                    <a:lumMod val="50000"/>
                  </a:schemeClr>
                </a:solidFill>
                <a:effectLst>
                  <a:outerShdw blurRad="38100" dist="38100" dir="2700000" algn="tl">
                    <a:srgbClr val="000000">
                      <a:alpha val="43137"/>
                    </a:srgbClr>
                  </a:outerShdw>
                </a:effectLst>
              </a:rPr>
              <a:t> films.</a:t>
            </a:r>
            <a:endParaRPr lang="fi-FI" sz="1200" dirty="0">
              <a:solidFill>
                <a:schemeClr val="bg1">
                  <a:lumMod val="50000"/>
                </a:schemeClr>
              </a:solidFill>
              <a:effectLst>
                <a:outerShdw blurRad="38100" dist="38100" dir="2700000" algn="tl">
                  <a:srgbClr val="000000">
                    <a:alpha val="43137"/>
                  </a:srgbClr>
                </a:outerShdw>
              </a:effectLst>
            </a:endParaRPr>
          </a:p>
        </p:txBody>
      </p:sp>
      <p:sp>
        <p:nvSpPr>
          <p:cNvPr id="12" name="TextBox 11"/>
          <p:cNvSpPr txBox="1"/>
          <p:nvPr/>
        </p:nvSpPr>
        <p:spPr>
          <a:xfrm>
            <a:off x="1715167" y="4335035"/>
            <a:ext cx="1141659" cy="523220"/>
          </a:xfrm>
          <a:prstGeom prst="rect">
            <a:avLst/>
          </a:prstGeom>
          <a:noFill/>
        </p:spPr>
        <p:txBody>
          <a:bodyPr wrap="none" rtlCol="0">
            <a:spAutoFit/>
          </a:bodyPr>
          <a:lstStyle/>
          <a:p>
            <a:r>
              <a:rPr lang="fi-FI" sz="2800" b="1" dirty="0" smtClean="0">
                <a:solidFill>
                  <a:schemeClr val="tx1">
                    <a:lumMod val="75000"/>
                    <a:lumOff val="25000"/>
                  </a:schemeClr>
                </a:solidFill>
              </a:rPr>
              <a:t>Case 4</a:t>
            </a:r>
            <a:endParaRPr lang="fi-FI" sz="2800" b="1" dirty="0">
              <a:solidFill>
                <a:schemeClr val="tx1">
                  <a:lumMod val="75000"/>
                  <a:lumOff val="25000"/>
                </a:schemeClr>
              </a:solidFill>
            </a:endParaRPr>
          </a:p>
        </p:txBody>
      </p:sp>
      <p:sp>
        <p:nvSpPr>
          <p:cNvPr id="13" name="Rectangle 12"/>
          <p:cNvSpPr/>
          <p:nvPr/>
        </p:nvSpPr>
        <p:spPr>
          <a:xfrm>
            <a:off x="397504" y="5030167"/>
            <a:ext cx="3776993" cy="830997"/>
          </a:xfrm>
          <a:prstGeom prst="rect">
            <a:avLst/>
          </a:prstGeom>
        </p:spPr>
        <p:txBody>
          <a:bodyPr wrap="square">
            <a:spAutoFit/>
          </a:bodyPr>
          <a:lstStyle/>
          <a:p>
            <a:pPr algn="ctr"/>
            <a:r>
              <a:rPr lang="en-GB" sz="2400" b="1" dirty="0">
                <a:solidFill>
                  <a:schemeClr val="tx1">
                    <a:lumMod val="75000"/>
                    <a:lumOff val="25000"/>
                  </a:schemeClr>
                </a:solidFill>
              </a:rPr>
              <a:t>Cellulose application for architectural applications</a:t>
            </a:r>
            <a:endParaRPr lang="fi-FI" sz="2400" dirty="0">
              <a:solidFill>
                <a:schemeClr val="tx1">
                  <a:lumMod val="75000"/>
                  <a:lumOff val="25000"/>
                </a:schemeClr>
              </a:solidFill>
            </a:endParaRPr>
          </a:p>
        </p:txBody>
      </p:sp>
      <p:sp>
        <p:nvSpPr>
          <p:cNvPr id="14" name="Rectangle 13"/>
          <p:cNvSpPr/>
          <p:nvPr/>
        </p:nvSpPr>
        <p:spPr>
          <a:xfrm>
            <a:off x="1038373" y="2519490"/>
            <a:ext cx="6447919" cy="830997"/>
          </a:xfrm>
          <a:prstGeom prst="rect">
            <a:avLst/>
          </a:prstGeom>
        </p:spPr>
        <p:txBody>
          <a:bodyPr wrap="square">
            <a:spAutoFit/>
          </a:bodyPr>
          <a:lstStyle/>
          <a:p>
            <a:pPr algn="r"/>
            <a:r>
              <a:rPr lang="en-GB" sz="2400" b="1" dirty="0">
                <a:solidFill>
                  <a:schemeClr val="tx1">
                    <a:lumMod val="75000"/>
                    <a:lumOff val="25000"/>
                  </a:schemeClr>
                </a:solidFill>
              </a:rPr>
              <a:t>A researcher with a background in technical technology specialized in papermaking science</a:t>
            </a:r>
          </a:p>
        </p:txBody>
      </p:sp>
      <p:sp>
        <p:nvSpPr>
          <p:cNvPr id="15" name="Rectangle 14"/>
          <p:cNvSpPr/>
          <p:nvPr/>
        </p:nvSpPr>
        <p:spPr>
          <a:xfrm>
            <a:off x="605213" y="1347020"/>
            <a:ext cx="6886632" cy="830997"/>
          </a:xfrm>
          <a:prstGeom prst="rect">
            <a:avLst/>
          </a:prstGeom>
        </p:spPr>
        <p:txBody>
          <a:bodyPr wrap="square">
            <a:spAutoFit/>
          </a:bodyPr>
          <a:lstStyle/>
          <a:p>
            <a:pPr algn="r"/>
            <a:r>
              <a:rPr lang="en-GB" sz="2400" b="1" dirty="0">
                <a:solidFill>
                  <a:schemeClr val="tx1">
                    <a:lumMod val="75000"/>
                    <a:lumOff val="25000"/>
                  </a:schemeClr>
                </a:solidFill>
              </a:rPr>
              <a:t>A design researcher with a background in spatial and industrial design as well as in architecture </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324" y="1347020"/>
            <a:ext cx="226754" cy="741549"/>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5795" y="2507453"/>
            <a:ext cx="232882" cy="753804"/>
          </a:xfrm>
          <a:prstGeom prst="rect">
            <a:avLst/>
          </a:prstGeom>
        </p:spPr>
      </p:pic>
    </p:spTree>
    <p:extLst>
      <p:ext uri="{BB962C8B-B14F-4D97-AF65-F5344CB8AC3E}">
        <p14:creationId xmlns:p14="http://schemas.microsoft.com/office/powerpoint/2010/main" val="48472682"/>
      </p:ext>
    </p:extLst>
  </p:cSld>
  <p:clrMapOvr>
    <a:masterClrMapping/>
  </p:clrMapOvr>
  <p:transition spd="slow">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6746" y="4809852"/>
            <a:ext cx="2844177" cy="400110"/>
          </a:xfrm>
          <a:prstGeom prst="rect">
            <a:avLst/>
          </a:prstGeom>
          <a:noFill/>
        </p:spPr>
        <p:txBody>
          <a:bodyPr wrap="none" rtlCol="0">
            <a:spAutoFit/>
          </a:bodyPr>
          <a:lstStyle/>
          <a:p>
            <a:r>
              <a:rPr lang="fi-FI" sz="2000" b="1" dirty="0" smtClean="0">
                <a:solidFill>
                  <a:schemeClr val="tx1">
                    <a:lumMod val="75000"/>
                    <a:lumOff val="25000"/>
                  </a:schemeClr>
                </a:solidFill>
              </a:rPr>
              <a:t>-78 </a:t>
            </a:r>
            <a:r>
              <a:rPr lang="en-GB" sz="2000" b="1" dirty="0" smtClean="0">
                <a:solidFill>
                  <a:schemeClr val="tx1">
                    <a:lumMod val="75000"/>
                    <a:lumOff val="25000"/>
                  </a:schemeClr>
                </a:solidFill>
              </a:rPr>
              <a:t>barriers</a:t>
            </a:r>
            <a:r>
              <a:rPr lang="fi-FI" sz="2000" b="1" dirty="0" smtClean="0">
                <a:solidFill>
                  <a:schemeClr val="tx1">
                    <a:lumMod val="75000"/>
                    <a:lumOff val="25000"/>
                  </a:schemeClr>
                </a:solidFill>
              </a:rPr>
              <a:t> and </a:t>
            </a:r>
            <a:r>
              <a:rPr lang="en-GB" sz="2000" b="1" dirty="0" smtClean="0">
                <a:solidFill>
                  <a:schemeClr val="tx1">
                    <a:lumMod val="75000"/>
                    <a:lumOff val="25000"/>
                  </a:schemeClr>
                </a:solidFill>
              </a:rPr>
              <a:t>enablers</a:t>
            </a:r>
            <a:endParaRPr lang="en-GB" sz="2000" b="1" dirty="0">
              <a:solidFill>
                <a:schemeClr val="tx1">
                  <a:lumMod val="75000"/>
                  <a:lumOff val="25000"/>
                </a:schemeClr>
              </a:solidFill>
            </a:endParaRPr>
          </a:p>
        </p:txBody>
      </p:sp>
      <p:sp>
        <p:nvSpPr>
          <p:cNvPr id="8" name="TextBox 7"/>
          <p:cNvSpPr txBox="1"/>
          <p:nvPr/>
        </p:nvSpPr>
        <p:spPr>
          <a:xfrm>
            <a:off x="266746" y="3722309"/>
            <a:ext cx="3081160" cy="707886"/>
          </a:xfrm>
          <a:prstGeom prst="rect">
            <a:avLst/>
          </a:prstGeom>
          <a:noFill/>
        </p:spPr>
        <p:txBody>
          <a:bodyPr wrap="square" rtlCol="0">
            <a:spAutoFit/>
          </a:bodyPr>
          <a:lstStyle/>
          <a:p>
            <a:r>
              <a:rPr lang="en-GB" sz="2000" b="1" dirty="0" smtClean="0">
                <a:solidFill>
                  <a:schemeClr val="tx1">
                    <a:lumMod val="75000"/>
                    <a:lumOff val="25000"/>
                  </a:schemeClr>
                </a:solidFill>
              </a:rPr>
              <a:t>-15 collaboration Sub-categories</a:t>
            </a:r>
            <a:endParaRPr lang="en-GB" sz="2000" b="1" dirty="0">
              <a:solidFill>
                <a:schemeClr val="tx1">
                  <a:lumMod val="75000"/>
                  <a:lumOff val="25000"/>
                </a:schemeClr>
              </a:solidFill>
            </a:endParaRPr>
          </a:p>
        </p:txBody>
      </p:sp>
      <p:sp>
        <p:nvSpPr>
          <p:cNvPr id="9" name="TextBox 8"/>
          <p:cNvSpPr txBox="1"/>
          <p:nvPr/>
        </p:nvSpPr>
        <p:spPr>
          <a:xfrm>
            <a:off x="266746" y="2634765"/>
            <a:ext cx="3277307" cy="707886"/>
          </a:xfrm>
          <a:prstGeom prst="rect">
            <a:avLst/>
          </a:prstGeom>
          <a:noFill/>
        </p:spPr>
        <p:txBody>
          <a:bodyPr wrap="square" rtlCol="0">
            <a:spAutoFit/>
          </a:bodyPr>
          <a:lstStyle/>
          <a:p>
            <a:r>
              <a:rPr lang="fi-FI" sz="2000" b="1" dirty="0" smtClean="0">
                <a:solidFill>
                  <a:schemeClr val="tx1">
                    <a:lumMod val="75000"/>
                    <a:lumOff val="25000"/>
                  </a:schemeClr>
                </a:solidFill>
              </a:rPr>
              <a:t>-9 main collaboration </a:t>
            </a:r>
            <a:r>
              <a:rPr lang="en-GB" sz="2000" b="1" dirty="0" smtClean="0">
                <a:solidFill>
                  <a:schemeClr val="tx1">
                    <a:lumMod val="75000"/>
                    <a:lumOff val="25000"/>
                  </a:schemeClr>
                </a:solidFill>
              </a:rPr>
              <a:t>categories</a:t>
            </a:r>
            <a:endParaRPr lang="en-GB" sz="2000" b="1" dirty="0">
              <a:solidFill>
                <a:schemeClr val="tx1">
                  <a:lumMod val="75000"/>
                  <a:lumOff val="25000"/>
                </a:schemeClr>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747" y="446954"/>
            <a:ext cx="5149050" cy="6005999"/>
          </a:xfrm>
          <a:prstGeom prst="rect">
            <a:avLst/>
          </a:prstGeom>
        </p:spPr>
      </p:pic>
    </p:spTree>
    <p:extLst>
      <p:ext uri="{BB962C8B-B14F-4D97-AF65-F5344CB8AC3E}">
        <p14:creationId xmlns:p14="http://schemas.microsoft.com/office/powerpoint/2010/main" val="4246734427"/>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G_112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73" y="2020741"/>
            <a:ext cx="9144000" cy="5143500"/>
          </a:xfrm>
          <a:prstGeom prst="rect">
            <a:avLst/>
          </a:prstGeom>
        </p:spPr>
      </p:pic>
      <p:sp>
        <p:nvSpPr>
          <p:cNvPr id="5" name="TextBox 4"/>
          <p:cNvSpPr txBox="1"/>
          <p:nvPr/>
        </p:nvSpPr>
        <p:spPr>
          <a:xfrm>
            <a:off x="3990936" y="343618"/>
            <a:ext cx="1367426" cy="400110"/>
          </a:xfrm>
          <a:prstGeom prst="rect">
            <a:avLst/>
          </a:prstGeom>
          <a:noFill/>
        </p:spPr>
        <p:txBody>
          <a:bodyPr wrap="none" rtlCol="0">
            <a:spAutoFit/>
          </a:bodyPr>
          <a:lstStyle/>
          <a:p>
            <a:r>
              <a:rPr lang="en-GB" sz="2000" b="1" dirty="0" smtClean="0">
                <a:solidFill>
                  <a:srgbClr val="FF0000"/>
                </a:solidFill>
              </a:rPr>
              <a:t>1 CONTEXT</a:t>
            </a:r>
            <a:endParaRPr lang="en-GB" sz="2000" b="1" dirty="0">
              <a:solidFill>
                <a:srgbClr val="FF0000"/>
              </a:solidFill>
            </a:endParaRPr>
          </a:p>
        </p:txBody>
      </p:sp>
      <p:sp>
        <p:nvSpPr>
          <p:cNvPr id="3" name="Rectangle 2"/>
          <p:cNvSpPr/>
          <p:nvPr/>
        </p:nvSpPr>
        <p:spPr>
          <a:xfrm>
            <a:off x="5101726" y="974301"/>
            <a:ext cx="3986078" cy="1169551"/>
          </a:xfrm>
          <a:prstGeom prst="rect">
            <a:avLst/>
          </a:prstGeom>
        </p:spPr>
        <p:txBody>
          <a:bodyPr wrap="square">
            <a:spAutoFit/>
          </a:bodyPr>
          <a:lstStyle/>
          <a:p>
            <a:pPr algn="ctr"/>
            <a:endParaRPr lang="fi-FI" sz="1400" b="1" i="1" dirty="0">
              <a:solidFill>
                <a:srgbClr val="FF0000"/>
              </a:solidFill>
            </a:endParaRPr>
          </a:p>
          <a:p>
            <a:pPr algn="ctr"/>
            <a:endParaRPr lang="fi-FI" sz="1400" b="1" i="1" dirty="0" smtClean="0">
              <a:solidFill>
                <a:srgbClr val="FF0000"/>
              </a:solidFill>
            </a:endParaRPr>
          </a:p>
          <a:p>
            <a:pPr algn="ctr"/>
            <a:endParaRPr lang="fi-FI" sz="1400" b="1" i="1" dirty="0">
              <a:solidFill>
                <a:srgbClr val="FF0000"/>
              </a:solidFill>
            </a:endParaRPr>
          </a:p>
          <a:p>
            <a:pPr algn="ctr"/>
            <a:endParaRPr lang="fi-FI" sz="1400" b="1" i="1" dirty="0" smtClean="0">
              <a:solidFill>
                <a:srgbClr val="FF0000"/>
              </a:solidFill>
            </a:endParaRPr>
          </a:p>
          <a:p>
            <a:pPr algn="ctr"/>
            <a:endParaRPr lang="fi-FI" sz="1400" b="1" i="1" dirty="0">
              <a:solidFill>
                <a:srgbClr val="FF0000"/>
              </a:solidFill>
            </a:endParaRPr>
          </a:p>
        </p:txBody>
      </p:sp>
      <p:sp>
        <p:nvSpPr>
          <p:cNvPr id="17" name="Rectangle 16"/>
          <p:cNvSpPr/>
          <p:nvPr/>
        </p:nvSpPr>
        <p:spPr>
          <a:xfrm>
            <a:off x="-3308269" y="2875002"/>
            <a:ext cx="2505238" cy="369332"/>
          </a:xfrm>
          <a:prstGeom prst="rect">
            <a:avLst/>
          </a:prstGeom>
        </p:spPr>
        <p:txBody>
          <a:bodyPr wrap="none">
            <a:spAutoFit/>
          </a:bodyPr>
          <a:lstStyle/>
          <a:p>
            <a:r>
              <a:rPr lang="en-GB" dirty="0" smtClean="0"/>
              <a:t>Picture by </a:t>
            </a:r>
            <a:r>
              <a:rPr lang="en-GB" dirty="0" err="1" smtClean="0"/>
              <a:t>Eeva</a:t>
            </a:r>
            <a:r>
              <a:rPr lang="en-GB" dirty="0" smtClean="0"/>
              <a:t> </a:t>
            </a:r>
            <a:r>
              <a:rPr lang="en-GB" dirty="0" err="1" smtClean="0"/>
              <a:t>Suorlahti</a:t>
            </a:r>
            <a:endParaRPr lang="en-GB" dirty="0"/>
          </a:p>
        </p:txBody>
      </p:sp>
      <p:sp>
        <p:nvSpPr>
          <p:cNvPr id="4" name="Rectangle 3"/>
          <p:cNvSpPr/>
          <p:nvPr/>
        </p:nvSpPr>
        <p:spPr>
          <a:xfrm>
            <a:off x="322120" y="1097411"/>
            <a:ext cx="8504298" cy="646331"/>
          </a:xfrm>
          <a:prstGeom prst="rect">
            <a:avLst/>
          </a:prstGeom>
        </p:spPr>
        <p:txBody>
          <a:bodyPr wrap="square">
            <a:spAutoFit/>
          </a:bodyPr>
          <a:lstStyle/>
          <a:p>
            <a:pPr algn="ctr"/>
            <a:r>
              <a:rPr lang="en-GB" dirty="0">
                <a:solidFill>
                  <a:schemeClr val="tx1">
                    <a:lumMod val="75000"/>
                    <a:lumOff val="25000"/>
                  </a:schemeClr>
                </a:solidFill>
              </a:rPr>
              <a:t>Refers to the organisational context, legal frameworks in which the research take place. This includes institutional policies, working and organisational culture and practices, etc.</a:t>
            </a:r>
          </a:p>
        </p:txBody>
      </p:sp>
      <p:sp>
        <p:nvSpPr>
          <p:cNvPr id="2" name="Rectangle 1"/>
          <p:cNvSpPr/>
          <p:nvPr/>
        </p:nvSpPr>
        <p:spPr>
          <a:xfrm>
            <a:off x="1302272" y="6129524"/>
            <a:ext cx="6549191" cy="369332"/>
          </a:xfrm>
          <a:prstGeom prst="rect">
            <a:avLst/>
          </a:prstGeom>
        </p:spPr>
        <p:txBody>
          <a:bodyPr wrap="square">
            <a:spAutoFit/>
          </a:bodyPr>
          <a:lstStyle/>
          <a:p>
            <a:pPr algn="ctr"/>
            <a:r>
              <a:rPr lang="en-GB" b="1" dirty="0" smtClean="0">
                <a:solidFill>
                  <a:schemeClr val="tx1">
                    <a:lumMod val="75000"/>
                    <a:lumOff val="25000"/>
                  </a:schemeClr>
                </a:solidFill>
                <a:latin typeface="HelveticaNeue"/>
              </a:rPr>
              <a:t>Patenting / </a:t>
            </a:r>
            <a:r>
              <a:rPr lang="en-GB" b="1" dirty="0" smtClean="0">
                <a:solidFill>
                  <a:srgbClr val="FF0000"/>
                </a:solidFill>
                <a:latin typeface="HelveticaNeue"/>
              </a:rPr>
              <a:t>IPR</a:t>
            </a:r>
            <a:r>
              <a:rPr lang="en-GB" b="1" dirty="0" smtClean="0">
                <a:solidFill>
                  <a:schemeClr val="tx1">
                    <a:lumMod val="75000"/>
                    <a:lumOff val="25000"/>
                  </a:schemeClr>
                </a:solidFill>
                <a:latin typeface="HelveticaNeue"/>
              </a:rPr>
              <a:t> / Credit / </a:t>
            </a:r>
            <a:r>
              <a:rPr lang="en-GB" b="1" dirty="0" smtClean="0">
                <a:solidFill>
                  <a:srgbClr val="FF0000"/>
                </a:solidFill>
                <a:latin typeface="HelveticaNeue"/>
              </a:rPr>
              <a:t>Involvement</a:t>
            </a:r>
            <a:r>
              <a:rPr lang="en-GB" b="1" dirty="0" smtClean="0">
                <a:solidFill>
                  <a:schemeClr val="tx1">
                    <a:lumMod val="75000"/>
                    <a:lumOff val="25000"/>
                  </a:schemeClr>
                </a:solidFill>
                <a:latin typeface="HelveticaNeue"/>
              </a:rPr>
              <a:t> / Confidentiality</a:t>
            </a:r>
            <a:endParaRPr lang="en-GB" b="1" dirty="0">
              <a:solidFill>
                <a:schemeClr val="tx1">
                  <a:lumMod val="75000"/>
                  <a:lumOff val="25000"/>
                </a:schemeClr>
              </a:solidFill>
            </a:endParaRPr>
          </a:p>
        </p:txBody>
      </p:sp>
    </p:spTree>
    <p:extLst>
      <p:ext uri="{BB962C8B-B14F-4D97-AF65-F5344CB8AC3E}">
        <p14:creationId xmlns:p14="http://schemas.microsoft.com/office/powerpoint/2010/main" val="1753717718"/>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_113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 y="2024062"/>
            <a:ext cx="9144000" cy="4863179"/>
          </a:xfrm>
          <a:prstGeom prst="rect">
            <a:avLst/>
          </a:prstGeom>
        </p:spPr>
      </p:pic>
      <p:sp>
        <p:nvSpPr>
          <p:cNvPr id="3" name="Rectangle 2"/>
          <p:cNvSpPr/>
          <p:nvPr/>
        </p:nvSpPr>
        <p:spPr>
          <a:xfrm>
            <a:off x="5101726" y="974301"/>
            <a:ext cx="3986078" cy="1169551"/>
          </a:xfrm>
          <a:prstGeom prst="rect">
            <a:avLst/>
          </a:prstGeom>
        </p:spPr>
        <p:txBody>
          <a:bodyPr wrap="square">
            <a:spAutoFit/>
          </a:bodyPr>
          <a:lstStyle/>
          <a:p>
            <a:pPr algn="ctr"/>
            <a:endParaRPr lang="fi-FI" sz="1400" b="1" i="1" dirty="0">
              <a:solidFill>
                <a:srgbClr val="FF0000"/>
              </a:solidFill>
            </a:endParaRPr>
          </a:p>
          <a:p>
            <a:pPr algn="ctr"/>
            <a:endParaRPr lang="fi-FI" sz="1400" b="1" i="1" dirty="0" smtClean="0">
              <a:solidFill>
                <a:srgbClr val="FF0000"/>
              </a:solidFill>
            </a:endParaRPr>
          </a:p>
          <a:p>
            <a:pPr algn="ctr"/>
            <a:endParaRPr lang="fi-FI" sz="1400" b="1" i="1" dirty="0">
              <a:solidFill>
                <a:srgbClr val="FF0000"/>
              </a:solidFill>
            </a:endParaRPr>
          </a:p>
          <a:p>
            <a:pPr algn="ctr"/>
            <a:endParaRPr lang="fi-FI" sz="1400" b="1" i="1" dirty="0" smtClean="0">
              <a:solidFill>
                <a:srgbClr val="FF0000"/>
              </a:solidFill>
            </a:endParaRPr>
          </a:p>
          <a:p>
            <a:pPr algn="ctr"/>
            <a:endParaRPr lang="fi-FI" sz="1400" b="1" i="1" dirty="0">
              <a:solidFill>
                <a:srgbClr val="FF0000"/>
              </a:solidFill>
            </a:endParaRPr>
          </a:p>
        </p:txBody>
      </p:sp>
      <p:sp>
        <p:nvSpPr>
          <p:cNvPr id="17" name="Rectangle 16"/>
          <p:cNvSpPr/>
          <p:nvPr/>
        </p:nvSpPr>
        <p:spPr>
          <a:xfrm>
            <a:off x="-3308269" y="2875002"/>
            <a:ext cx="2505238" cy="369332"/>
          </a:xfrm>
          <a:prstGeom prst="rect">
            <a:avLst/>
          </a:prstGeom>
        </p:spPr>
        <p:txBody>
          <a:bodyPr wrap="none">
            <a:spAutoFit/>
          </a:bodyPr>
          <a:lstStyle/>
          <a:p>
            <a:r>
              <a:rPr lang="en-GB" dirty="0" smtClean="0"/>
              <a:t>Picture by </a:t>
            </a:r>
            <a:r>
              <a:rPr lang="en-GB" dirty="0" err="1" smtClean="0"/>
              <a:t>Eeva</a:t>
            </a:r>
            <a:r>
              <a:rPr lang="en-GB" dirty="0" smtClean="0"/>
              <a:t> </a:t>
            </a:r>
            <a:r>
              <a:rPr lang="en-GB" dirty="0" err="1" smtClean="0"/>
              <a:t>Suorlahti</a:t>
            </a:r>
            <a:endParaRPr lang="en-GB" dirty="0"/>
          </a:p>
        </p:txBody>
      </p:sp>
      <p:sp>
        <p:nvSpPr>
          <p:cNvPr id="9" name="TextBox 8"/>
          <p:cNvSpPr txBox="1"/>
          <p:nvPr/>
        </p:nvSpPr>
        <p:spPr>
          <a:xfrm>
            <a:off x="1743628" y="339792"/>
            <a:ext cx="5844292" cy="400110"/>
          </a:xfrm>
          <a:prstGeom prst="rect">
            <a:avLst/>
          </a:prstGeom>
          <a:noFill/>
        </p:spPr>
        <p:txBody>
          <a:bodyPr wrap="none" rtlCol="0">
            <a:spAutoFit/>
          </a:bodyPr>
          <a:lstStyle/>
          <a:p>
            <a:r>
              <a:rPr lang="en-US" sz="2000" b="1" dirty="0" smtClean="0">
                <a:solidFill>
                  <a:srgbClr val="FF0000"/>
                </a:solidFill>
              </a:rPr>
              <a:t>2 TEAM DYNAMICS, COMPOSITION &amp; MANAGEMENT</a:t>
            </a:r>
            <a:endParaRPr lang="en-GB" sz="2000" b="1" dirty="0">
              <a:solidFill>
                <a:srgbClr val="FF0000"/>
              </a:solidFill>
            </a:endParaRPr>
          </a:p>
        </p:txBody>
      </p:sp>
      <p:sp>
        <p:nvSpPr>
          <p:cNvPr id="10" name="Rectangle 9"/>
          <p:cNvSpPr/>
          <p:nvPr/>
        </p:nvSpPr>
        <p:spPr>
          <a:xfrm>
            <a:off x="421492" y="1097411"/>
            <a:ext cx="8301015" cy="646331"/>
          </a:xfrm>
          <a:prstGeom prst="rect">
            <a:avLst/>
          </a:prstGeom>
        </p:spPr>
        <p:txBody>
          <a:bodyPr wrap="square">
            <a:spAutoFit/>
          </a:bodyPr>
          <a:lstStyle/>
          <a:p>
            <a:pPr algn="ctr"/>
            <a:r>
              <a:rPr lang="en-GB" dirty="0">
                <a:solidFill>
                  <a:schemeClr val="tx1">
                    <a:lumMod val="75000"/>
                    <a:lumOff val="25000"/>
                  </a:schemeClr>
                </a:solidFill>
              </a:rPr>
              <a:t>Relates to the way in which research teams works in relation to power, leadership and participation dynamics.</a:t>
            </a:r>
          </a:p>
        </p:txBody>
      </p:sp>
      <p:sp>
        <p:nvSpPr>
          <p:cNvPr id="11" name="Rectangle 10"/>
          <p:cNvSpPr/>
          <p:nvPr/>
        </p:nvSpPr>
        <p:spPr>
          <a:xfrm>
            <a:off x="421492" y="6097260"/>
            <a:ext cx="8301015" cy="646331"/>
          </a:xfrm>
          <a:prstGeom prst="rect">
            <a:avLst/>
          </a:prstGeom>
        </p:spPr>
        <p:txBody>
          <a:bodyPr wrap="square">
            <a:spAutoFit/>
          </a:bodyPr>
          <a:lstStyle/>
          <a:p>
            <a:pPr algn="ctr"/>
            <a:r>
              <a:rPr lang="en-GB" b="1" dirty="0">
                <a:solidFill>
                  <a:srgbClr val="FF0000"/>
                </a:solidFill>
                <a:latin typeface="HelveticaNeue"/>
              </a:rPr>
              <a:t>Team “mileage” / Team Balance </a:t>
            </a:r>
            <a:r>
              <a:rPr lang="en-GB" b="1" dirty="0">
                <a:solidFill>
                  <a:schemeClr val="tx1">
                    <a:lumMod val="75000"/>
                    <a:lumOff val="25000"/>
                  </a:schemeClr>
                </a:solidFill>
                <a:latin typeface="HelveticaNeue"/>
              </a:rPr>
              <a:t>/ Theoretical &amp; Applied scientists / Managers encouraging people to collaborate</a:t>
            </a:r>
            <a:endParaRPr lang="en-GB" b="1" dirty="0">
              <a:solidFill>
                <a:schemeClr val="tx1">
                  <a:lumMod val="75000"/>
                  <a:lumOff val="25000"/>
                </a:schemeClr>
              </a:solidFill>
            </a:endParaRPr>
          </a:p>
        </p:txBody>
      </p:sp>
    </p:spTree>
    <p:extLst>
      <p:ext uri="{BB962C8B-B14F-4D97-AF65-F5344CB8AC3E}">
        <p14:creationId xmlns:p14="http://schemas.microsoft.com/office/powerpoint/2010/main" val="600435118"/>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_113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024062"/>
            <a:ext cx="9144000" cy="4833937"/>
          </a:xfrm>
          <a:prstGeom prst="rect">
            <a:avLst/>
          </a:prstGeom>
        </p:spPr>
      </p:pic>
      <p:sp>
        <p:nvSpPr>
          <p:cNvPr id="17" name="Rectangle 16"/>
          <p:cNvSpPr/>
          <p:nvPr/>
        </p:nvSpPr>
        <p:spPr>
          <a:xfrm>
            <a:off x="-3308269" y="2875002"/>
            <a:ext cx="2505238" cy="369332"/>
          </a:xfrm>
          <a:prstGeom prst="rect">
            <a:avLst/>
          </a:prstGeom>
        </p:spPr>
        <p:txBody>
          <a:bodyPr wrap="none">
            <a:spAutoFit/>
          </a:bodyPr>
          <a:lstStyle/>
          <a:p>
            <a:r>
              <a:rPr lang="en-GB" dirty="0" smtClean="0"/>
              <a:t>Picture by </a:t>
            </a:r>
            <a:r>
              <a:rPr lang="en-GB" dirty="0" err="1" smtClean="0"/>
              <a:t>Eeva</a:t>
            </a:r>
            <a:r>
              <a:rPr lang="en-GB" dirty="0" smtClean="0"/>
              <a:t> </a:t>
            </a:r>
            <a:r>
              <a:rPr lang="en-GB" dirty="0" err="1" smtClean="0"/>
              <a:t>Suorlahti</a:t>
            </a:r>
            <a:endParaRPr lang="en-GB" dirty="0"/>
          </a:p>
        </p:txBody>
      </p:sp>
      <p:sp>
        <p:nvSpPr>
          <p:cNvPr id="7" name="TextBox 6"/>
          <p:cNvSpPr txBox="1"/>
          <p:nvPr/>
        </p:nvSpPr>
        <p:spPr>
          <a:xfrm>
            <a:off x="2933703" y="339792"/>
            <a:ext cx="3270895" cy="400110"/>
          </a:xfrm>
          <a:prstGeom prst="rect">
            <a:avLst/>
          </a:prstGeom>
          <a:noFill/>
        </p:spPr>
        <p:txBody>
          <a:bodyPr wrap="none" rtlCol="0">
            <a:spAutoFit/>
          </a:bodyPr>
          <a:lstStyle/>
          <a:p>
            <a:pPr algn="ctr"/>
            <a:r>
              <a:rPr lang="en-US" sz="2000" b="1" dirty="0" smtClean="0">
                <a:solidFill>
                  <a:srgbClr val="FF0000"/>
                </a:solidFill>
              </a:rPr>
              <a:t>3 COLLABORATION SETTINGS</a:t>
            </a:r>
            <a:endParaRPr lang="en-GB" sz="2000" b="1" dirty="0">
              <a:solidFill>
                <a:srgbClr val="FF0000"/>
              </a:solidFill>
            </a:endParaRPr>
          </a:p>
        </p:txBody>
      </p:sp>
      <p:sp>
        <p:nvSpPr>
          <p:cNvPr id="8" name="Rectangle 7"/>
          <p:cNvSpPr/>
          <p:nvPr/>
        </p:nvSpPr>
        <p:spPr>
          <a:xfrm>
            <a:off x="421492" y="1097411"/>
            <a:ext cx="8301015" cy="646331"/>
          </a:xfrm>
          <a:prstGeom prst="rect">
            <a:avLst/>
          </a:prstGeom>
        </p:spPr>
        <p:txBody>
          <a:bodyPr wrap="square">
            <a:spAutoFit/>
          </a:bodyPr>
          <a:lstStyle/>
          <a:p>
            <a:pPr algn="ctr"/>
            <a:r>
              <a:rPr lang="en-GB" dirty="0">
                <a:solidFill>
                  <a:schemeClr val="tx1">
                    <a:lumMod val="75000"/>
                    <a:lumOff val="25000"/>
                  </a:schemeClr>
                </a:solidFill>
              </a:rPr>
              <a:t>Relates to the manner in which research teams are set in relation to working protocols, and in connection to the resources available.</a:t>
            </a:r>
          </a:p>
        </p:txBody>
      </p:sp>
      <p:sp>
        <p:nvSpPr>
          <p:cNvPr id="10" name="Rectangle 9"/>
          <p:cNvSpPr/>
          <p:nvPr/>
        </p:nvSpPr>
        <p:spPr>
          <a:xfrm>
            <a:off x="421492" y="6138577"/>
            <a:ext cx="8301015" cy="369332"/>
          </a:xfrm>
          <a:prstGeom prst="rect">
            <a:avLst/>
          </a:prstGeom>
        </p:spPr>
        <p:txBody>
          <a:bodyPr wrap="square">
            <a:spAutoFit/>
          </a:bodyPr>
          <a:lstStyle/>
          <a:p>
            <a:pPr algn="ctr"/>
            <a:r>
              <a:rPr lang="en-GB" b="1" dirty="0" smtClean="0">
                <a:solidFill>
                  <a:srgbClr val="FF0000"/>
                </a:solidFill>
                <a:latin typeface="HelveticaNeue"/>
              </a:rPr>
              <a:t>Physical proximity / role clarity</a:t>
            </a:r>
            <a:endParaRPr lang="en-GB" b="1" dirty="0">
              <a:solidFill>
                <a:srgbClr val="FF0000"/>
              </a:solidFill>
            </a:endParaRPr>
          </a:p>
        </p:txBody>
      </p:sp>
    </p:spTree>
    <p:extLst>
      <p:ext uri="{BB962C8B-B14F-4D97-AF65-F5344CB8AC3E}">
        <p14:creationId xmlns:p14="http://schemas.microsoft.com/office/powerpoint/2010/main" val="4071301402"/>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113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024062"/>
            <a:ext cx="9144000" cy="4863179"/>
          </a:xfrm>
          <a:prstGeom prst="rect">
            <a:avLst/>
          </a:prstGeom>
        </p:spPr>
      </p:pic>
      <p:sp>
        <p:nvSpPr>
          <p:cNvPr id="3" name="Rectangle 2"/>
          <p:cNvSpPr/>
          <p:nvPr/>
        </p:nvSpPr>
        <p:spPr>
          <a:xfrm>
            <a:off x="5101726" y="974301"/>
            <a:ext cx="3986078" cy="1169551"/>
          </a:xfrm>
          <a:prstGeom prst="rect">
            <a:avLst/>
          </a:prstGeom>
        </p:spPr>
        <p:txBody>
          <a:bodyPr wrap="square">
            <a:spAutoFit/>
          </a:bodyPr>
          <a:lstStyle/>
          <a:p>
            <a:pPr algn="ctr"/>
            <a:endParaRPr lang="fi-FI" sz="1400" b="1" i="1" dirty="0">
              <a:solidFill>
                <a:srgbClr val="FF0000"/>
              </a:solidFill>
            </a:endParaRPr>
          </a:p>
          <a:p>
            <a:pPr algn="ctr"/>
            <a:endParaRPr lang="fi-FI" sz="1400" b="1" i="1" dirty="0" smtClean="0">
              <a:solidFill>
                <a:srgbClr val="FF0000"/>
              </a:solidFill>
            </a:endParaRPr>
          </a:p>
          <a:p>
            <a:pPr algn="ctr"/>
            <a:endParaRPr lang="fi-FI" sz="1400" b="1" i="1" dirty="0">
              <a:solidFill>
                <a:srgbClr val="FF0000"/>
              </a:solidFill>
            </a:endParaRPr>
          </a:p>
          <a:p>
            <a:pPr algn="ctr"/>
            <a:endParaRPr lang="fi-FI" sz="1400" b="1" i="1" dirty="0" smtClean="0">
              <a:solidFill>
                <a:srgbClr val="FF0000"/>
              </a:solidFill>
            </a:endParaRPr>
          </a:p>
          <a:p>
            <a:pPr algn="ctr"/>
            <a:endParaRPr lang="fi-FI" sz="1400" b="1" i="1" dirty="0">
              <a:solidFill>
                <a:srgbClr val="FF0000"/>
              </a:solidFill>
            </a:endParaRPr>
          </a:p>
        </p:txBody>
      </p:sp>
      <p:sp>
        <p:nvSpPr>
          <p:cNvPr id="11" name="TextBox 10"/>
          <p:cNvSpPr txBox="1"/>
          <p:nvPr/>
        </p:nvSpPr>
        <p:spPr>
          <a:xfrm>
            <a:off x="1484790" y="339792"/>
            <a:ext cx="6168741" cy="400110"/>
          </a:xfrm>
          <a:prstGeom prst="rect">
            <a:avLst/>
          </a:prstGeom>
          <a:noFill/>
        </p:spPr>
        <p:txBody>
          <a:bodyPr wrap="none" rtlCol="0">
            <a:spAutoFit/>
          </a:bodyPr>
          <a:lstStyle/>
          <a:p>
            <a:pPr algn="ctr"/>
            <a:r>
              <a:rPr lang="en-US" sz="2000" b="1" dirty="0" smtClean="0">
                <a:solidFill>
                  <a:srgbClr val="FF0000"/>
                </a:solidFill>
              </a:rPr>
              <a:t>4 PERSONAL CHARACTERISTICS, ATTITUDE &amp; BEHAVIOUR</a:t>
            </a:r>
            <a:endParaRPr lang="en-GB" sz="2000" b="1" dirty="0">
              <a:solidFill>
                <a:srgbClr val="FF0000"/>
              </a:solidFill>
            </a:endParaRPr>
          </a:p>
        </p:txBody>
      </p:sp>
      <p:sp>
        <p:nvSpPr>
          <p:cNvPr id="12" name="Rectangle 11"/>
          <p:cNvSpPr/>
          <p:nvPr/>
        </p:nvSpPr>
        <p:spPr>
          <a:xfrm>
            <a:off x="421492" y="1097411"/>
            <a:ext cx="8301015" cy="646331"/>
          </a:xfrm>
          <a:prstGeom prst="rect">
            <a:avLst/>
          </a:prstGeom>
        </p:spPr>
        <p:txBody>
          <a:bodyPr wrap="square">
            <a:spAutoFit/>
          </a:bodyPr>
          <a:lstStyle/>
          <a:p>
            <a:pPr algn="ctr"/>
            <a:r>
              <a:rPr lang="en-GB" dirty="0">
                <a:solidFill>
                  <a:schemeClr val="tx1">
                    <a:lumMod val="75000"/>
                    <a:lumOff val="25000"/>
                  </a:schemeClr>
                </a:solidFill>
              </a:rPr>
              <a:t>Refers to the attitudes and personal traits of collaborators that influences work dynamics.</a:t>
            </a:r>
          </a:p>
        </p:txBody>
      </p:sp>
      <p:sp>
        <p:nvSpPr>
          <p:cNvPr id="13" name="Rectangle 12"/>
          <p:cNvSpPr/>
          <p:nvPr/>
        </p:nvSpPr>
        <p:spPr>
          <a:xfrm>
            <a:off x="180744" y="6097259"/>
            <a:ext cx="8541763" cy="646331"/>
          </a:xfrm>
          <a:prstGeom prst="rect">
            <a:avLst/>
          </a:prstGeom>
        </p:spPr>
        <p:txBody>
          <a:bodyPr wrap="square">
            <a:spAutoFit/>
          </a:bodyPr>
          <a:lstStyle/>
          <a:p>
            <a:pPr algn="ctr"/>
            <a:r>
              <a:rPr lang="en-GB" b="1" dirty="0" smtClean="0">
                <a:solidFill>
                  <a:srgbClr val="FF0000"/>
                </a:solidFill>
                <a:latin typeface="HelveticaNeue"/>
              </a:rPr>
              <a:t>Open mindedness</a:t>
            </a:r>
            <a:r>
              <a:rPr lang="en-GB" b="1" dirty="0" smtClean="0">
                <a:solidFill>
                  <a:schemeClr val="tx1">
                    <a:lumMod val="75000"/>
                    <a:lumOff val="25000"/>
                  </a:schemeClr>
                </a:solidFill>
                <a:latin typeface="HelveticaNeue"/>
              </a:rPr>
              <a:t>/ Lack </a:t>
            </a:r>
            <a:r>
              <a:rPr lang="en-GB" b="1" dirty="0">
                <a:solidFill>
                  <a:schemeClr val="tx1">
                    <a:lumMod val="75000"/>
                    <a:lumOff val="25000"/>
                  </a:schemeClr>
                </a:solidFill>
                <a:latin typeface="HelveticaNeue"/>
              </a:rPr>
              <a:t>of confidence vs boldness when sharing </a:t>
            </a:r>
            <a:r>
              <a:rPr lang="en-GB" b="1" dirty="0" smtClean="0">
                <a:solidFill>
                  <a:schemeClr val="tx1">
                    <a:lumMod val="75000"/>
                    <a:lumOff val="25000"/>
                  </a:schemeClr>
                </a:solidFill>
                <a:latin typeface="HelveticaNeue"/>
              </a:rPr>
              <a:t>ideas/</a:t>
            </a:r>
            <a:endParaRPr lang="en-GB" b="1" dirty="0">
              <a:solidFill>
                <a:schemeClr val="tx1">
                  <a:lumMod val="75000"/>
                  <a:lumOff val="25000"/>
                </a:schemeClr>
              </a:solidFill>
              <a:latin typeface="HelveticaNeue"/>
            </a:endParaRPr>
          </a:p>
          <a:p>
            <a:pPr algn="ctr"/>
            <a:r>
              <a:rPr lang="en-GB" b="1" dirty="0" smtClean="0">
                <a:solidFill>
                  <a:srgbClr val="FF0000"/>
                </a:solidFill>
                <a:latin typeface="HelveticaNeue"/>
              </a:rPr>
              <a:t>Flexibility</a:t>
            </a:r>
            <a:r>
              <a:rPr lang="en-GB" b="1" dirty="0">
                <a:solidFill>
                  <a:schemeClr val="tx1">
                    <a:lumMod val="75000"/>
                    <a:lumOff val="25000"/>
                  </a:schemeClr>
                </a:solidFill>
                <a:latin typeface="HelveticaNeue"/>
              </a:rPr>
              <a:t>, willingness to change, </a:t>
            </a:r>
            <a:r>
              <a:rPr lang="en-GB" b="1" dirty="0">
                <a:solidFill>
                  <a:srgbClr val="FF0000"/>
                </a:solidFill>
                <a:latin typeface="HelveticaNeue"/>
              </a:rPr>
              <a:t>enthusiasm</a:t>
            </a:r>
            <a:r>
              <a:rPr lang="en-GB" b="1" dirty="0">
                <a:solidFill>
                  <a:schemeClr val="tx1">
                    <a:lumMod val="75000"/>
                    <a:lumOff val="25000"/>
                  </a:schemeClr>
                </a:solidFill>
                <a:latin typeface="HelveticaNeue"/>
              </a:rPr>
              <a:t>, </a:t>
            </a:r>
            <a:r>
              <a:rPr lang="en-GB" b="1" dirty="0">
                <a:solidFill>
                  <a:srgbClr val="FF0000"/>
                </a:solidFill>
                <a:latin typeface="HelveticaNeue"/>
              </a:rPr>
              <a:t>hands on</a:t>
            </a:r>
            <a:r>
              <a:rPr lang="en-GB" b="1" dirty="0">
                <a:solidFill>
                  <a:schemeClr val="tx1">
                    <a:lumMod val="75000"/>
                    <a:lumOff val="25000"/>
                  </a:schemeClr>
                </a:solidFill>
                <a:latin typeface="HelveticaNeue"/>
              </a:rPr>
              <a:t>, </a:t>
            </a:r>
            <a:r>
              <a:rPr lang="en-GB" b="1" dirty="0" smtClean="0">
                <a:solidFill>
                  <a:schemeClr val="tx1">
                    <a:lumMod val="75000"/>
                    <a:lumOff val="25000"/>
                  </a:schemeClr>
                </a:solidFill>
                <a:latin typeface="HelveticaNeue"/>
              </a:rPr>
              <a:t>interest</a:t>
            </a:r>
            <a:r>
              <a:rPr lang="en-GB" b="1" dirty="0">
                <a:solidFill>
                  <a:schemeClr val="tx1">
                    <a:lumMod val="75000"/>
                    <a:lumOff val="25000"/>
                  </a:schemeClr>
                </a:solidFill>
                <a:latin typeface="HelveticaNeue"/>
              </a:rPr>
              <a:t>.</a:t>
            </a:r>
          </a:p>
        </p:txBody>
      </p:sp>
    </p:spTree>
    <p:extLst>
      <p:ext uri="{BB962C8B-B14F-4D97-AF65-F5344CB8AC3E}">
        <p14:creationId xmlns:p14="http://schemas.microsoft.com/office/powerpoint/2010/main" val="1791490554"/>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113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2024062"/>
            <a:ext cx="9144000" cy="4850809"/>
          </a:xfrm>
          <a:prstGeom prst="rect">
            <a:avLst/>
          </a:prstGeom>
        </p:spPr>
      </p:pic>
      <p:sp>
        <p:nvSpPr>
          <p:cNvPr id="3" name="Rectangle 2"/>
          <p:cNvSpPr/>
          <p:nvPr/>
        </p:nvSpPr>
        <p:spPr>
          <a:xfrm>
            <a:off x="5101726" y="974301"/>
            <a:ext cx="3986078" cy="1169551"/>
          </a:xfrm>
          <a:prstGeom prst="rect">
            <a:avLst/>
          </a:prstGeom>
        </p:spPr>
        <p:txBody>
          <a:bodyPr wrap="square">
            <a:spAutoFit/>
          </a:bodyPr>
          <a:lstStyle/>
          <a:p>
            <a:pPr algn="ctr"/>
            <a:endParaRPr lang="fi-FI" sz="1400" b="1" i="1" dirty="0">
              <a:solidFill>
                <a:srgbClr val="FF0000"/>
              </a:solidFill>
            </a:endParaRPr>
          </a:p>
          <a:p>
            <a:pPr algn="ctr"/>
            <a:endParaRPr lang="fi-FI" sz="1400" b="1" i="1" dirty="0" smtClean="0">
              <a:solidFill>
                <a:srgbClr val="FF0000"/>
              </a:solidFill>
            </a:endParaRPr>
          </a:p>
          <a:p>
            <a:pPr algn="ctr"/>
            <a:endParaRPr lang="fi-FI" sz="1400" b="1" i="1" dirty="0">
              <a:solidFill>
                <a:srgbClr val="FF0000"/>
              </a:solidFill>
            </a:endParaRPr>
          </a:p>
          <a:p>
            <a:pPr algn="ctr"/>
            <a:endParaRPr lang="fi-FI" sz="1400" b="1" i="1" dirty="0" smtClean="0">
              <a:solidFill>
                <a:srgbClr val="FF0000"/>
              </a:solidFill>
            </a:endParaRPr>
          </a:p>
          <a:p>
            <a:pPr algn="ctr"/>
            <a:endParaRPr lang="fi-FI" sz="1400" b="1" i="1" dirty="0">
              <a:solidFill>
                <a:srgbClr val="FF0000"/>
              </a:solidFill>
            </a:endParaRPr>
          </a:p>
        </p:txBody>
      </p:sp>
      <p:sp>
        <p:nvSpPr>
          <p:cNvPr id="17" name="Rectangle 16"/>
          <p:cNvSpPr/>
          <p:nvPr/>
        </p:nvSpPr>
        <p:spPr>
          <a:xfrm>
            <a:off x="-3308269" y="2875002"/>
            <a:ext cx="2505238" cy="369332"/>
          </a:xfrm>
          <a:prstGeom prst="rect">
            <a:avLst/>
          </a:prstGeom>
        </p:spPr>
        <p:txBody>
          <a:bodyPr wrap="none">
            <a:spAutoFit/>
          </a:bodyPr>
          <a:lstStyle/>
          <a:p>
            <a:r>
              <a:rPr lang="en-GB" dirty="0" smtClean="0"/>
              <a:t>Picture by </a:t>
            </a:r>
            <a:r>
              <a:rPr lang="en-GB" dirty="0" err="1" smtClean="0"/>
              <a:t>Eeva</a:t>
            </a:r>
            <a:r>
              <a:rPr lang="en-GB" dirty="0" smtClean="0"/>
              <a:t> </a:t>
            </a:r>
            <a:r>
              <a:rPr lang="en-GB" dirty="0" err="1" smtClean="0"/>
              <a:t>Suorlahti</a:t>
            </a:r>
            <a:endParaRPr lang="en-GB" dirty="0"/>
          </a:p>
        </p:txBody>
      </p:sp>
      <p:sp>
        <p:nvSpPr>
          <p:cNvPr id="8" name="TextBox 7"/>
          <p:cNvSpPr txBox="1"/>
          <p:nvPr/>
        </p:nvSpPr>
        <p:spPr>
          <a:xfrm>
            <a:off x="1058808" y="340303"/>
            <a:ext cx="7050722" cy="707886"/>
          </a:xfrm>
          <a:prstGeom prst="rect">
            <a:avLst/>
          </a:prstGeom>
          <a:noFill/>
        </p:spPr>
        <p:txBody>
          <a:bodyPr wrap="square" rtlCol="0">
            <a:spAutoFit/>
          </a:bodyPr>
          <a:lstStyle/>
          <a:p>
            <a:pPr algn="ctr"/>
            <a:r>
              <a:rPr lang="en-US" sz="2000" b="1" dirty="0" smtClean="0">
                <a:solidFill>
                  <a:srgbClr val="FF0000"/>
                </a:solidFill>
              </a:rPr>
              <a:t>5 DISCIPLINARY / INTERDISCIPLINARY BACKGROUND &amp; COMPETENCES</a:t>
            </a:r>
            <a:endParaRPr lang="en-US" sz="2000" b="1" dirty="0">
              <a:solidFill>
                <a:srgbClr val="FF0000"/>
              </a:solidFill>
            </a:endParaRPr>
          </a:p>
        </p:txBody>
      </p:sp>
      <p:sp>
        <p:nvSpPr>
          <p:cNvPr id="9" name="Rectangle 8"/>
          <p:cNvSpPr/>
          <p:nvPr/>
        </p:nvSpPr>
        <p:spPr>
          <a:xfrm>
            <a:off x="421492" y="1097411"/>
            <a:ext cx="8301015" cy="369332"/>
          </a:xfrm>
          <a:prstGeom prst="rect">
            <a:avLst/>
          </a:prstGeom>
        </p:spPr>
        <p:txBody>
          <a:bodyPr wrap="square">
            <a:spAutoFit/>
          </a:bodyPr>
          <a:lstStyle/>
          <a:p>
            <a:pPr algn="ctr"/>
            <a:r>
              <a:rPr lang="en-GB" dirty="0">
                <a:solidFill>
                  <a:schemeClr val="tx1">
                    <a:lumMod val="75000"/>
                    <a:lumOff val="25000"/>
                  </a:schemeClr>
                </a:solidFill>
              </a:rPr>
              <a:t>Alludes to the disciplinary and interdisciplinary abilities and experience of participants.</a:t>
            </a:r>
          </a:p>
        </p:txBody>
      </p:sp>
      <p:sp>
        <p:nvSpPr>
          <p:cNvPr id="10" name="Rectangle 9"/>
          <p:cNvSpPr/>
          <p:nvPr/>
        </p:nvSpPr>
        <p:spPr>
          <a:xfrm>
            <a:off x="180744" y="6108448"/>
            <a:ext cx="8541763" cy="646331"/>
          </a:xfrm>
          <a:prstGeom prst="rect">
            <a:avLst/>
          </a:prstGeom>
        </p:spPr>
        <p:txBody>
          <a:bodyPr wrap="square">
            <a:spAutoFit/>
          </a:bodyPr>
          <a:lstStyle/>
          <a:p>
            <a:pPr algn="ctr"/>
            <a:r>
              <a:rPr lang="en-GB" b="1" dirty="0">
                <a:solidFill>
                  <a:srgbClr val="FF0000"/>
                </a:solidFill>
                <a:latin typeface="Helvetica Neue"/>
              </a:rPr>
              <a:t>Specialised technology knowledge (Designers)/ Preconception about design capability (Scientists)/ </a:t>
            </a:r>
            <a:r>
              <a:rPr lang="en-GB" b="1" dirty="0">
                <a:solidFill>
                  <a:schemeClr val="tx1">
                    <a:lumMod val="75000"/>
                    <a:lumOff val="25000"/>
                  </a:schemeClr>
                </a:solidFill>
                <a:latin typeface="Helvetica Neue"/>
              </a:rPr>
              <a:t>Scientists staying within specialty boundaries</a:t>
            </a:r>
          </a:p>
        </p:txBody>
      </p:sp>
    </p:spTree>
    <p:extLst>
      <p:ext uri="{BB962C8B-B14F-4D97-AF65-F5344CB8AC3E}">
        <p14:creationId xmlns:p14="http://schemas.microsoft.com/office/powerpoint/2010/main" val="2122450509"/>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112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 y="1466742"/>
            <a:ext cx="9144000" cy="4917317"/>
          </a:xfrm>
          <a:prstGeom prst="rect">
            <a:avLst/>
          </a:prstGeom>
        </p:spPr>
      </p:pic>
      <p:sp>
        <p:nvSpPr>
          <p:cNvPr id="17" name="Rectangle 16"/>
          <p:cNvSpPr/>
          <p:nvPr/>
        </p:nvSpPr>
        <p:spPr>
          <a:xfrm>
            <a:off x="-3308269" y="2875002"/>
            <a:ext cx="2505238" cy="369332"/>
          </a:xfrm>
          <a:prstGeom prst="rect">
            <a:avLst/>
          </a:prstGeom>
        </p:spPr>
        <p:txBody>
          <a:bodyPr wrap="none">
            <a:spAutoFit/>
          </a:bodyPr>
          <a:lstStyle/>
          <a:p>
            <a:r>
              <a:rPr lang="en-GB" dirty="0" smtClean="0"/>
              <a:t>Picture by </a:t>
            </a:r>
            <a:r>
              <a:rPr lang="en-GB" dirty="0" err="1" smtClean="0"/>
              <a:t>Eeva</a:t>
            </a:r>
            <a:r>
              <a:rPr lang="en-GB" dirty="0" smtClean="0"/>
              <a:t> </a:t>
            </a:r>
            <a:r>
              <a:rPr lang="en-GB" dirty="0" err="1" smtClean="0"/>
              <a:t>Suorlahti</a:t>
            </a:r>
            <a:endParaRPr lang="en-GB" dirty="0"/>
          </a:p>
        </p:txBody>
      </p:sp>
      <p:sp>
        <p:nvSpPr>
          <p:cNvPr id="8" name="TextBox 7"/>
          <p:cNvSpPr txBox="1"/>
          <p:nvPr/>
        </p:nvSpPr>
        <p:spPr>
          <a:xfrm>
            <a:off x="1058808" y="340303"/>
            <a:ext cx="7050722" cy="400110"/>
          </a:xfrm>
          <a:prstGeom prst="rect">
            <a:avLst/>
          </a:prstGeom>
          <a:noFill/>
        </p:spPr>
        <p:txBody>
          <a:bodyPr wrap="square" rtlCol="0">
            <a:spAutoFit/>
          </a:bodyPr>
          <a:lstStyle/>
          <a:p>
            <a:pPr algn="ctr"/>
            <a:r>
              <a:rPr lang="en-US" sz="2000" b="1" dirty="0" smtClean="0">
                <a:solidFill>
                  <a:srgbClr val="FF0000"/>
                </a:solidFill>
              </a:rPr>
              <a:t>6 RESOURCES</a:t>
            </a:r>
            <a:endParaRPr lang="en-US" sz="2000" b="1" dirty="0">
              <a:solidFill>
                <a:srgbClr val="FF0000"/>
              </a:solidFill>
            </a:endParaRPr>
          </a:p>
        </p:txBody>
      </p:sp>
      <p:sp>
        <p:nvSpPr>
          <p:cNvPr id="3" name="Rectangle 2"/>
          <p:cNvSpPr/>
          <p:nvPr/>
        </p:nvSpPr>
        <p:spPr>
          <a:xfrm>
            <a:off x="-2" y="908050"/>
            <a:ext cx="9144002" cy="111601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p:cNvSpPr/>
          <p:nvPr/>
        </p:nvSpPr>
        <p:spPr>
          <a:xfrm>
            <a:off x="421492" y="1097411"/>
            <a:ext cx="8301015" cy="369332"/>
          </a:xfrm>
          <a:prstGeom prst="rect">
            <a:avLst/>
          </a:prstGeom>
        </p:spPr>
        <p:txBody>
          <a:bodyPr wrap="square">
            <a:spAutoFit/>
          </a:bodyPr>
          <a:lstStyle/>
          <a:p>
            <a:pPr algn="ctr"/>
            <a:r>
              <a:rPr lang="en-GB" dirty="0">
                <a:solidFill>
                  <a:schemeClr val="tx1">
                    <a:lumMod val="75000"/>
                    <a:lumOff val="25000"/>
                  </a:schemeClr>
                </a:solidFill>
              </a:rPr>
              <a:t>Makes allusion of the availability of physical, human and knowledge resources.</a:t>
            </a:r>
          </a:p>
        </p:txBody>
      </p:sp>
      <p:sp>
        <p:nvSpPr>
          <p:cNvPr id="4" name="Rectangle 3"/>
          <p:cNvSpPr/>
          <p:nvPr/>
        </p:nvSpPr>
        <p:spPr>
          <a:xfrm>
            <a:off x="-2" y="6321714"/>
            <a:ext cx="9144002" cy="536286"/>
          </a:xfrm>
          <a:prstGeom prst="rect">
            <a:avLst/>
          </a:prstGeom>
          <a:solidFill>
            <a:srgbClr val="E9E7E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a:off x="301116" y="6405191"/>
            <a:ext cx="8541763" cy="369332"/>
          </a:xfrm>
          <a:prstGeom prst="rect">
            <a:avLst/>
          </a:prstGeom>
        </p:spPr>
        <p:txBody>
          <a:bodyPr wrap="square">
            <a:spAutoFit/>
          </a:bodyPr>
          <a:lstStyle/>
          <a:p>
            <a:pPr algn="ctr"/>
            <a:r>
              <a:rPr lang="en-GB" b="1" dirty="0">
                <a:solidFill>
                  <a:srgbClr val="FF0000"/>
                </a:solidFill>
                <a:latin typeface="HelveticaNeue"/>
              </a:rPr>
              <a:t>Materials </a:t>
            </a:r>
            <a:r>
              <a:rPr lang="en-GB" b="1" dirty="0" smtClean="0">
                <a:solidFill>
                  <a:srgbClr val="FF0000"/>
                </a:solidFill>
                <a:latin typeface="HelveticaNeue"/>
              </a:rPr>
              <a:t>quantities </a:t>
            </a:r>
            <a:r>
              <a:rPr lang="en-GB" b="1" dirty="0" smtClean="0">
                <a:solidFill>
                  <a:schemeClr val="tx1">
                    <a:lumMod val="75000"/>
                    <a:lumOff val="25000"/>
                  </a:schemeClr>
                </a:solidFill>
                <a:latin typeface="HelveticaNeue"/>
              </a:rPr>
              <a:t>/ </a:t>
            </a:r>
            <a:r>
              <a:rPr lang="en-GB" b="1" dirty="0">
                <a:solidFill>
                  <a:schemeClr val="tx1">
                    <a:lumMod val="75000"/>
                    <a:lumOff val="25000"/>
                  </a:schemeClr>
                </a:solidFill>
                <a:latin typeface="HelveticaNeue"/>
              </a:rPr>
              <a:t>Raw material production vs. Material sampling</a:t>
            </a:r>
            <a:endParaRPr lang="en-GB" b="1" dirty="0">
              <a:solidFill>
                <a:schemeClr val="tx1">
                  <a:lumMod val="75000"/>
                  <a:lumOff val="25000"/>
                </a:schemeClr>
              </a:solidFill>
            </a:endParaRPr>
          </a:p>
        </p:txBody>
      </p:sp>
    </p:spTree>
    <p:extLst>
      <p:ext uri="{BB962C8B-B14F-4D97-AF65-F5344CB8AC3E}">
        <p14:creationId xmlns:p14="http://schemas.microsoft.com/office/powerpoint/2010/main" val="345941616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G_113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020741"/>
            <a:ext cx="9144000" cy="5143500"/>
          </a:xfrm>
          <a:prstGeom prst="rect">
            <a:avLst/>
          </a:prstGeom>
          <a:ln>
            <a:noFill/>
          </a:ln>
        </p:spPr>
      </p:pic>
      <p:sp>
        <p:nvSpPr>
          <p:cNvPr id="3" name="Rectangle 2"/>
          <p:cNvSpPr/>
          <p:nvPr/>
        </p:nvSpPr>
        <p:spPr>
          <a:xfrm>
            <a:off x="5101726" y="974301"/>
            <a:ext cx="3986078" cy="1169551"/>
          </a:xfrm>
          <a:prstGeom prst="rect">
            <a:avLst/>
          </a:prstGeom>
        </p:spPr>
        <p:txBody>
          <a:bodyPr wrap="square">
            <a:spAutoFit/>
          </a:bodyPr>
          <a:lstStyle/>
          <a:p>
            <a:pPr algn="ctr"/>
            <a:endParaRPr lang="fi-FI" sz="1400" b="1" i="1" dirty="0">
              <a:solidFill>
                <a:srgbClr val="FF0000"/>
              </a:solidFill>
            </a:endParaRPr>
          </a:p>
          <a:p>
            <a:pPr algn="ctr"/>
            <a:endParaRPr lang="fi-FI" sz="1400" b="1" i="1" dirty="0" smtClean="0">
              <a:solidFill>
                <a:srgbClr val="FF0000"/>
              </a:solidFill>
            </a:endParaRPr>
          </a:p>
          <a:p>
            <a:pPr algn="ctr"/>
            <a:endParaRPr lang="fi-FI" sz="1400" b="1" i="1" dirty="0">
              <a:solidFill>
                <a:srgbClr val="FF0000"/>
              </a:solidFill>
            </a:endParaRPr>
          </a:p>
          <a:p>
            <a:pPr algn="ctr"/>
            <a:endParaRPr lang="fi-FI" sz="1400" b="1" i="1" dirty="0" smtClean="0">
              <a:solidFill>
                <a:srgbClr val="FF0000"/>
              </a:solidFill>
            </a:endParaRPr>
          </a:p>
          <a:p>
            <a:pPr algn="ctr"/>
            <a:endParaRPr lang="fi-FI" sz="1400" b="1" i="1" dirty="0">
              <a:solidFill>
                <a:srgbClr val="FF0000"/>
              </a:solidFill>
            </a:endParaRPr>
          </a:p>
        </p:txBody>
      </p:sp>
      <p:sp>
        <p:nvSpPr>
          <p:cNvPr id="17" name="Rectangle 16"/>
          <p:cNvSpPr/>
          <p:nvPr/>
        </p:nvSpPr>
        <p:spPr>
          <a:xfrm>
            <a:off x="-3308269" y="2875002"/>
            <a:ext cx="2505238" cy="369332"/>
          </a:xfrm>
          <a:prstGeom prst="rect">
            <a:avLst/>
          </a:prstGeom>
        </p:spPr>
        <p:txBody>
          <a:bodyPr wrap="none">
            <a:spAutoFit/>
          </a:bodyPr>
          <a:lstStyle/>
          <a:p>
            <a:r>
              <a:rPr lang="en-GB" dirty="0" smtClean="0"/>
              <a:t>Picture by </a:t>
            </a:r>
            <a:r>
              <a:rPr lang="en-GB" dirty="0" err="1" smtClean="0"/>
              <a:t>Eeva</a:t>
            </a:r>
            <a:r>
              <a:rPr lang="en-GB" dirty="0" smtClean="0"/>
              <a:t> </a:t>
            </a:r>
            <a:r>
              <a:rPr lang="en-GB" dirty="0" err="1" smtClean="0"/>
              <a:t>Suorlahti</a:t>
            </a:r>
            <a:endParaRPr lang="en-GB" dirty="0"/>
          </a:p>
        </p:txBody>
      </p:sp>
      <p:sp>
        <p:nvSpPr>
          <p:cNvPr id="12" name="TextBox 11"/>
          <p:cNvSpPr txBox="1"/>
          <p:nvPr/>
        </p:nvSpPr>
        <p:spPr>
          <a:xfrm>
            <a:off x="1049572" y="340303"/>
            <a:ext cx="7050722" cy="400110"/>
          </a:xfrm>
          <a:prstGeom prst="rect">
            <a:avLst/>
          </a:prstGeom>
          <a:noFill/>
        </p:spPr>
        <p:txBody>
          <a:bodyPr wrap="square" rtlCol="0">
            <a:spAutoFit/>
          </a:bodyPr>
          <a:lstStyle/>
          <a:p>
            <a:pPr algn="ctr"/>
            <a:r>
              <a:rPr lang="en-US" sz="2000" b="1" dirty="0" smtClean="0">
                <a:solidFill>
                  <a:srgbClr val="FF0000"/>
                </a:solidFill>
              </a:rPr>
              <a:t>7 RESEARCH APPROACH &amp; METHODS</a:t>
            </a:r>
            <a:endParaRPr lang="en-US" sz="2000" b="1" dirty="0">
              <a:solidFill>
                <a:srgbClr val="FF0000"/>
              </a:solidFill>
            </a:endParaRPr>
          </a:p>
        </p:txBody>
      </p:sp>
      <p:sp>
        <p:nvSpPr>
          <p:cNvPr id="14" name="Rectangle 13"/>
          <p:cNvSpPr/>
          <p:nvPr/>
        </p:nvSpPr>
        <p:spPr>
          <a:xfrm>
            <a:off x="421492" y="1097411"/>
            <a:ext cx="8301015" cy="923330"/>
          </a:xfrm>
          <a:prstGeom prst="rect">
            <a:avLst/>
          </a:prstGeom>
        </p:spPr>
        <p:txBody>
          <a:bodyPr wrap="square">
            <a:spAutoFit/>
          </a:bodyPr>
          <a:lstStyle/>
          <a:p>
            <a:pPr algn="ctr"/>
            <a:r>
              <a:rPr lang="en-GB" dirty="0">
                <a:solidFill>
                  <a:schemeClr val="tx1">
                    <a:lumMod val="75000"/>
                    <a:lumOff val="25000"/>
                  </a:schemeClr>
                </a:solidFill>
              </a:rPr>
              <a:t>Indicates methodological and problem solving approaches, derived or not from disciplinary traditions. Refers to the process stages and to the specific activities that can be performed during the collaboration.</a:t>
            </a:r>
          </a:p>
        </p:txBody>
      </p:sp>
      <p:sp>
        <p:nvSpPr>
          <p:cNvPr id="15" name="Rectangle 14"/>
          <p:cNvSpPr/>
          <p:nvPr/>
        </p:nvSpPr>
        <p:spPr>
          <a:xfrm>
            <a:off x="0" y="6108448"/>
            <a:ext cx="9144000" cy="646331"/>
          </a:xfrm>
          <a:prstGeom prst="rect">
            <a:avLst/>
          </a:prstGeom>
        </p:spPr>
        <p:txBody>
          <a:bodyPr wrap="square">
            <a:spAutoFit/>
          </a:bodyPr>
          <a:lstStyle/>
          <a:p>
            <a:pPr algn="ctr"/>
            <a:r>
              <a:rPr lang="en-GB" b="1" dirty="0">
                <a:solidFill>
                  <a:schemeClr val="tx1">
                    <a:lumMod val="75000"/>
                    <a:lumOff val="25000"/>
                  </a:schemeClr>
                </a:solidFill>
                <a:latin typeface="Helvetica Neue"/>
              </a:rPr>
              <a:t>Joint feedback and </a:t>
            </a:r>
            <a:r>
              <a:rPr lang="en-GB" b="1" dirty="0">
                <a:solidFill>
                  <a:srgbClr val="FF0000"/>
                </a:solidFill>
                <a:latin typeface="Helvetica Neue"/>
              </a:rPr>
              <a:t>ideation </a:t>
            </a:r>
            <a:r>
              <a:rPr lang="en-GB" b="1" dirty="0" smtClean="0">
                <a:solidFill>
                  <a:srgbClr val="FF0000"/>
                </a:solidFill>
                <a:latin typeface="Helvetica Neue"/>
              </a:rPr>
              <a:t>sessions/  joint </a:t>
            </a:r>
            <a:r>
              <a:rPr lang="en-GB" b="1" dirty="0">
                <a:solidFill>
                  <a:srgbClr val="FF0000"/>
                </a:solidFill>
                <a:latin typeface="Helvetica Neue"/>
              </a:rPr>
              <a:t>prototyping/ </a:t>
            </a:r>
            <a:r>
              <a:rPr lang="en-GB" b="1" dirty="0" smtClean="0">
                <a:solidFill>
                  <a:srgbClr val="FF0000"/>
                </a:solidFill>
                <a:latin typeface="Helvetica Neue"/>
              </a:rPr>
              <a:t>“thinking </a:t>
            </a:r>
            <a:r>
              <a:rPr lang="en-GB" b="1" dirty="0">
                <a:solidFill>
                  <a:srgbClr val="FF0000"/>
                </a:solidFill>
                <a:latin typeface="Helvetica Neue"/>
              </a:rPr>
              <a:t>and doing together”/ </a:t>
            </a:r>
            <a:r>
              <a:rPr lang="en-GB" b="1" dirty="0">
                <a:solidFill>
                  <a:schemeClr val="tx1">
                    <a:lumMod val="75000"/>
                    <a:lumOff val="25000"/>
                  </a:schemeClr>
                </a:solidFill>
                <a:latin typeface="Helvetica Neue"/>
              </a:rPr>
              <a:t>designers learning scientists’ tools/</a:t>
            </a:r>
          </a:p>
        </p:txBody>
      </p:sp>
    </p:spTree>
    <p:extLst>
      <p:ext uri="{BB962C8B-B14F-4D97-AF65-F5344CB8AC3E}">
        <p14:creationId xmlns:p14="http://schemas.microsoft.com/office/powerpoint/2010/main" val="4281089169"/>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37992" y="288745"/>
            <a:ext cx="4060232" cy="400110"/>
          </a:xfrm>
          <a:prstGeom prst="rect">
            <a:avLst/>
          </a:prstGeom>
          <a:noFill/>
        </p:spPr>
        <p:txBody>
          <a:bodyPr wrap="square" rtlCol="0">
            <a:spAutoFit/>
          </a:bodyPr>
          <a:lstStyle/>
          <a:p>
            <a:r>
              <a:rPr lang="fi-FI" sz="2000" b="1" dirty="0" smtClean="0">
                <a:solidFill>
                  <a:schemeClr val="tx1">
                    <a:lumMod val="75000"/>
                    <a:lumOff val="25000"/>
                  </a:schemeClr>
                </a:solidFill>
              </a:rPr>
              <a:t>Materials development aims to…</a:t>
            </a:r>
            <a:endParaRPr lang="fi-FI" sz="2000" b="1" dirty="0">
              <a:solidFill>
                <a:schemeClr val="tx1">
                  <a:lumMod val="75000"/>
                  <a:lumOff val="25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35987"/>
            <a:ext cx="4572000" cy="302201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3650"/>
            <a:ext cx="4572000" cy="298233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853645"/>
            <a:ext cx="4571999" cy="298233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3835990"/>
            <a:ext cx="4571999" cy="3022010"/>
          </a:xfrm>
          <a:prstGeom prst="rect">
            <a:avLst/>
          </a:prstGeom>
        </p:spPr>
      </p:pic>
    </p:spTree>
    <p:extLst>
      <p:ext uri="{BB962C8B-B14F-4D97-AF65-F5344CB8AC3E}">
        <p14:creationId xmlns:p14="http://schemas.microsoft.com/office/powerpoint/2010/main" val="1674128596"/>
      </p:ext>
    </p:extLst>
  </p:cSld>
  <p:clrMapOvr>
    <a:masterClrMapping/>
  </p:clrMapOvr>
  <p:transition spd="slow">
    <p:wipe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113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693718"/>
            <a:ext cx="9144000" cy="5164282"/>
          </a:xfrm>
          <a:prstGeom prst="rect">
            <a:avLst/>
          </a:prstGeom>
        </p:spPr>
      </p:pic>
      <p:sp>
        <p:nvSpPr>
          <p:cNvPr id="17" name="Rectangle 16"/>
          <p:cNvSpPr/>
          <p:nvPr/>
        </p:nvSpPr>
        <p:spPr>
          <a:xfrm>
            <a:off x="-3308269" y="2875002"/>
            <a:ext cx="2505238" cy="369332"/>
          </a:xfrm>
          <a:prstGeom prst="rect">
            <a:avLst/>
          </a:prstGeom>
        </p:spPr>
        <p:txBody>
          <a:bodyPr wrap="none">
            <a:spAutoFit/>
          </a:bodyPr>
          <a:lstStyle/>
          <a:p>
            <a:r>
              <a:rPr lang="en-GB" dirty="0" smtClean="0"/>
              <a:t>Picture by </a:t>
            </a:r>
            <a:r>
              <a:rPr lang="en-GB" dirty="0" err="1" smtClean="0"/>
              <a:t>Eeva</a:t>
            </a:r>
            <a:r>
              <a:rPr lang="en-GB" dirty="0" smtClean="0"/>
              <a:t> </a:t>
            </a:r>
            <a:r>
              <a:rPr lang="en-GB" dirty="0" err="1" smtClean="0"/>
              <a:t>Suorlahti</a:t>
            </a:r>
            <a:endParaRPr lang="en-GB" dirty="0"/>
          </a:p>
        </p:txBody>
      </p:sp>
      <p:sp>
        <p:nvSpPr>
          <p:cNvPr id="7" name="TextBox 6"/>
          <p:cNvSpPr txBox="1"/>
          <p:nvPr/>
        </p:nvSpPr>
        <p:spPr>
          <a:xfrm>
            <a:off x="1049572" y="340303"/>
            <a:ext cx="7050722" cy="400110"/>
          </a:xfrm>
          <a:prstGeom prst="rect">
            <a:avLst/>
          </a:prstGeom>
          <a:noFill/>
        </p:spPr>
        <p:txBody>
          <a:bodyPr wrap="square" rtlCol="0">
            <a:spAutoFit/>
          </a:bodyPr>
          <a:lstStyle/>
          <a:p>
            <a:pPr algn="ctr"/>
            <a:r>
              <a:rPr lang="en-US" sz="2000" b="1" smtClean="0">
                <a:solidFill>
                  <a:srgbClr val="FF0000"/>
                </a:solidFill>
              </a:rPr>
              <a:t>8 FOCUS</a:t>
            </a:r>
            <a:r>
              <a:rPr lang="en-US" sz="2000" b="1" dirty="0" smtClean="0">
                <a:solidFill>
                  <a:srgbClr val="FF0000"/>
                </a:solidFill>
              </a:rPr>
              <a:t>, VALUES AND EPISTEMOLOGICAL STANCE</a:t>
            </a:r>
            <a:endParaRPr lang="en-US" sz="2000" b="1" dirty="0">
              <a:solidFill>
                <a:srgbClr val="FF0000"/>
              </a:solidFill>
            </a:endParaRPr>
          </a:p>
        </p:txBody>
      </p:sp>
      <p:sp>
        <p:nvSpPr>
          <p:cNvPr id="8" name="Rectangle 7"/>
          <p:cNvSpPr/>
          <p:nvPr/>
        </p:nvSpPr>
        <p:spPr>
          <a:xfrm>
            <a:off x="421492" y="1097411"/>
            <a:ext cx="8301015" cy="369332"/>
          </a:xfrm>
          <a:prstGeom prst="rect">
            <a:avLst/>
          </a:prstGeom>
        </p:spPr>
        <p:txBody>
          <a:bodyPr wrap="square">
            <a:spAutoFit/>
          </a:bodyPr>
          <a:lstStyle/>
          <a:p>
            <a:pPr algn="ctr"/>
            <a:r>
              <a:rPr lang="en-GB" dirty="0">
                <a:solidFill>
                  <a:schemeClr val="tx1">
                    <a:lumMod val="75000"/>
                    <a:lumOff val="25000"/>
                  </a:schemeClr>
                </a:solidFill>
              </a:rPr>
              <a:t>Relates to disciplinary epistemological assumptions and values.</a:t>
            </a:r>
          </a:p>
        </p:txBody>
      </p:sp>
      <p:sp>
        <p:nvSpPr>
          <p:cNvPr id="9" name="Rectangle 8"/>
          <p:cNvSpPr/>
          <p:nvPr/>
        </p:nvSpPr>
        <p:spPr>
          <a:xfrm>
            <a:off x="-1" y="6093346"/>
            <a:ext cx="9144000" cy="646331"/>
          </a:xfrm>
          <a:prstGeom prst="rect">
            <a:avLst/>
          </a:prstGeom>
        </p:spPr>
        <p:txBody>
          <a:bodyPr wrap="square">
            <a:spAutoFit/>
          </a:bodyPr>
          <a:lstStyle/>
          <a:p>
            <a:pPr algn="ctr"/>
            <a:r>
              <a:rPr lang="en-GB" b="1" dirty="0">
                <a:solidFill>
                  <a:srgbClr val="FF0000"/>
                </a:solidFill>
                <a:latin typeface="Helvetica Neue"/>
              </a:rPr>
              <a:t>Timing-emphasis/ target clarity</a:t>
            </a:r>
            <a:r>
              <a:rPr lang="en-GB" b="1" dirty="0">
                <a:solidFill>
                  <a:schemeClr val="tx1">
                    <a:lumMod val="75000"/>
                    <a:lumOff val="25000"/>
                  </a:schemeClr>
                </a:solidFill>
                <a:latin typeface="Helvetica Neue"/>
              </a:rPr>
              <a:t>/ shared understanding of project goal &amp; target/</a:t>
            </a:r>
          </a:p>
          <a:p>
            <a:pPr algn="ctr"/>
            <a:r>
              <a:rPr lang="en-GB" b="1" dirty="0">
                <a:solidFill>
                  <a:srgbClr val="FF0000"/>
                </a:solidFill>
                <a:latin typeface="Helvetica Neue"/>
              </a:rPr>
              <a:t>Design driven approach</a:t>
            </a:r>
          </a:p>
        </p:txBody>
      </p:sp>
      <p:sp>
        <p:nvSpPr>
          <p:cNvPr id="3" name="Rectangle 2"/>
          <p:cNvSpPr/>
          <p:nvPr/>
        </p:nvSpPr>
        <p:spPr>
          <a:xfrm>
            <a:off x="0" y="1466743"/>
            <a:ext cx="9143999" cy="5573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91795081"/>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8246" y="3221296"/>
            <a:ext cx="8547083" cy="369332"/>
          </a:xfrm>
          <a:prstGeom prst="rect">
            <a:avLst/>
          </a:prstGeom>
          <a:noFill/>
        </p:spPr>
        <p:txBody>
          <a:bodyPr wrap="none" rtlCol="0">
            <a:spAutoFit/>
          </a:bodyPr>
          <a:lstStyle/>
          <a:p>
            <a:r>
              <a:rPr lang="fi-FI" b="1" dirty="0" smtClean="0">
                <a:solidFill>
                  <a:srgbClr val="FF0000"/>
                </a:solidFill>
              </a:rPr>
              <a:t>MEANINGFUL, USEFUL, BEAUTIFUL , TECHNICALLY OPTIMAL AND VALUABLE MATERIALS.</a:t>
            </a:r>
            <a:endParaRPr lang="fi-FI" b="1" dirty="0">
              <a:solidFill>
                <a:srgbClr val="FF0000"/>
              </a:solidFill>
            </a:endParaRPr>
          </a:p>
        </p:txBody>
      </p:sp>
      <p:sp>
        <p:nvSpPr>
          <p:cNvPr id="8" name="TextBox 7"/>
          <p:cNvSpPr txBox="1"/>
          <p:nvPr/>
        </p:nvSpPr>
        <p:spPr>
          <a:xfrm>
            <a:off x="1434118" y="1803056"/>
            <a:ext cx="6275821" cy="461665"/>
          </a:xfrm>
          <a:prstGeom prst="rect">
            <a:avLst/>
          </a:prstGeom>
          <a:noFill/>
        </p:spPr>
        <p:txBody>
          <a:bodyPr wrap="none" rtlCol="0">
            <a:spAutoFit/>
          </a:bodyPr>
          <a:lstStyle/>
          <a:p>
            <a:pPr algn="ctr"/>
            <a:r>
              <a:rPr lang="fi-FI" sz="2400" b="1" dirty="0" smtClean="0">
                <a:solidFill>
                  <a:schemeClr val="tx1">
                    <a:lumMod val="75000"/>
                    <a:lumOff val="25000"/>
                  </a:schemeClr>
                </a:solidFill>
              </a:rPr>
              <a:t>Collaboration between designers and scientists:</a:t>
            </a:r>
            <a:endParaRPr lang="fi-FI" sz="2400" b="1" dirty="0">
              <a:solidFill>
                <a:schemeClr val="tx1">
                  <a:lumMod val="75000"/>
                  <a:lumOff val="25000"/>
                </a:schemeClr>
              </a:solidFill>
            </a:endParaRPr>
          </a:p>
        </p:txBody>
      </p:sp>
      <p:sp>
        <p:nvSpPr>
          <p:cNvPr id="10" name="Rectangle 9"/>
          <p:cNvSpPr/>
          <p:nvPr/>
        </p:nvSpPr>
        <p:spPr>
          <a:xfrm>
            <a:off x="-3308269" y="2875002"/>
            <a:ext cx="2505238" cy="369332"/>
          </a:xfrm>
          <a:prstGeom prst="rect">
            <a:avLst/>
          </a:prstGeom>
        </p:spPr>
        <p:txBody>
          <a:bodyPr wrap="none">
            <a:spAutoFit/>
          </a:bodyPr>
          <a:lstStyle/>
          <a:p>
            <a:r>
              <a:rPr lang="en-GB" dirty="0" smtClean="0"/>
              <a:t>Picture by </a:t>
            </a:r>
            <a:r>
              <a:rPr lang="en-GB" dirty="0" err="1" smtClean="0"/>
              <a:t>Eeva</a:t>
            </a:r>
            <a:r>
              <a:rPr lang="en-GB" dirty="0" smtClean="0"/>
              <a:t> </a:t>
            </a:r>
            <a:r>
              <a:rPr lang="en-GB" dirty="0" err="1" smtClean="0"/>
              <a:t>Suorlahti</a:t>
            </a:r>
            <a:endParaRPr lang="en-GB" dirty="0"/>
          </a:p>
        </p:txBody>
      </p:sp>
      <p:sp>
        <p:nvSpPr>
          <p:cNvPr id="11" name="TextBox 10"/>
          <p:cNvSpPr txBox="1"/>
          <p:nvPr/>
        </p:nvSpPr>
        <p:spPr>
          <a:xfrm>
            <a:off x="4409677" y="2570748"/>
            <a:ext cx="338554" cy="461665"/>
          </a:xfrm>
          <a:prstGeom prst="rect">
            <a:avLst/>
          </a:prstGeom>
          <a:noFill/>
        </p:spPr>
        <p:txBody>
          <a:bodyPr wrap="none" rtlCol="0">
            <a:spAutoFit/>
          </a:bodyPr>
          <a:lstStyle/>
          <a:p>
            <a:pPr algn="ctr"/>
            <a:r>
              <a:rPr lang="fi-FI" sz="2400" b="1" dirty="0" smtClean="0">
                <a:solidFill>
                  <a:schemeClr val="tx1">
                    <a:lumMod val="75000"/>
                    <a:lumOff val="25000"/>
                  </a:schemeClr>
                </a:solidFill>
              </a:rPr>
              <a:t>=</a:t>
            </a:r>
            <a:endParaRPr lang="fi-FI" sz="2400" b="1" dirty="0">
              <a:solidFill>
                <a:schemeClr val="tx1">
                  <a:lumMod val="75000"/>
                  <a:lumOff val="25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08769"/>
            <a:ext cx="9144000" cy="2149231"/>
          </a:xfrm>
          <a:prstGeom prst="rect">
            <a:avLst/>
          </a:prstGeom>
        </p:spPr>
      </p:pic>
    </p:spTree>
    <p:extLst>
      <p:ext uri="{BB962C8B-B14F-4D97-AF65-F5344CB8AC3E}">
        <p14:creationId xmlns:p14="http://schemas.microsoft.com/office/powerpoint/2010/main" val="427400953"/>
      </p:ext>
    </p:extLst>
  </p:cSld>
  <p:clrMapOvr>
    <a:masterClrMapping/>
  </p:clrMapOvr>
  <p:transition spd="slow">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114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714500"/>
            <a:ext cx="9144000" cy="5143500"/>
          </a:xfrm>
          <a:prstGeom prst="rect">
            <a:avLst/>
          </a:prstGeom>
        </p:spPr>
      </p:pic>
      <p:sp>
        <p:nvSpPr>
          <p:cNvPr id="5" name="Content Placeholder 2"/>
          <p:cNvSpPr>
            <a:spLocks noGrp="1"/>
          </p:cNvSpPr>
          <p:nvPr>
            <p:ph idx="4294967295"/>
          </p:nvPr>
        </p:nvSpPr>
        <p:spPr>
          <a:xfrm>
            <a:off x="3587932" y="800727"/>
            <a:ext cx="1968136" cy="516464"/>
          </a:xfrm>
        </p:spPr>
        <p:txBody>
          <a:bodyPr>
            <a:normAutofit fontScale="92500" lnSpcReduction="10000"/>
          </a:bodyPr>
          <a:lstStyle/>
          <a:p>
            <a:pPr marL="0" indent="0" algn="ctr">
              <a:buNone/>
            </a:pPr>
            <a:r>
              <a:rPr lang="en-GB" dirty="0">
                <a:solidFill>
                  <a:srgbClr val="FF0000"/>
                </a:solidFill>
              </a:rPr>
              <a:t> </a:t>
            </a:r>
            <a:r>
              <a:rPr lang="fi-FI" b="1" dirty="0" smtClean="0">
                <a:solidFill>
                  <a:srgbClr val="FF0000"/>
                </a:solidFill>
              </a:rPr>
              <a:t>THANKS!</a:t>
            </a:r>
            <a:endParaRPr lang="en-GB" dirty="0" smtClean="0">
              <a:solidFill>
                <a:srgbClr val="FF0000"/>
              </a:solidFill>
            </a:endParaRPr>
          </a:p>
        </p:txBody>
      </p:sp>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1866" y="6290247"/>
            <a:ext cx="30972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0" y="1989010"/>
            <a:ext cx="4572000" cy="677108"/>
          </a:xfrm>
          <a:prstGeom prst="rect">
            <a:avLst/>
          </a:prstGeom>
        </p:spPr>
        <p:txBody>
          <a:bodyPr>
            <a:spAutoFit/>
          </a:bodyPr>
          <a:lstStyle/>
          <a:p>
            <a:pPr algn="ctr"/>
            <a:r>
              <a:rPr lang="fi-FI" sz="2000" b="1" dirty="0">
                <a:solidFill>
                  <a:schemeClr val="tx1">
                    <a:lumMod val="75000"/>
                    <a:lumOff val="25000"/>
                  </a:schemeClr>
                </a:solidFill>
              </a:rPr>
              <a:t>CARLOS PERALTA Ph.D (Cantab)</a:t>
            </a:r>
            <a:r>
              <a:rPr lang="en-GB" sz="2000" b="1" dirty="0">
                <a:solidFill>
                  <a:schemeClr val="tx1">
                    <a:lumMod val="75000"/>
                    <a:lumOff val="25000"/>
                  </a:schemeClr>
                </a:solidFill>
              </a:rPr>
              <a:t> </a:t>
            </a:r>
            <a:endParaRPr lang="en-US" sz="2000" b="1" dirty="0">
              <a:solidFill>
                <a:schemeClr val="tx1">
                  <a:lumMod val="75000"/>
                  <a:lumOff val="25000"/>
                </a:schemeClr>
              </a:solidFill>
            </a:endParaRPr>
          </a:p>
          <a:p>
            <a:pPr algn="ctr"/>
            <a:r>
              <a:rPr lang="fi-FI" b="1" dirty="0">
                <a:solidFill>
                  <a:schemeClr val="tx1">
                    <a:lumMod val="75000"/>
                    <a:lumOff val="25000"/>
                  </a:schemeClr>
                </a:solidFill>
              </a:rPr>
              <a:t>@ Finlandia Hall, Helsinki, 09/January/2018</a:t>
            </a:r>
            <a:endParaRPr lang="en-GB" b="1" dirty="0">
              <a:solidFill>
                <a:schemeClr val="tx1">
                  <a:lumMod val="75000"/>
                  <a:lumOff val="25000"/>
                </a:schemeClr>
              </a:solidFill>
            </a:endParaRPr>
          </a:p>
        </p:txBody>
      </p:sp>
    </p:spTree>
    <p:extLst>
      <p:ext uri="{BB962C8B-B14F-4D97-AF65-F5344CB8AC3E}">
        <p14:creationId xmlns:p14="http://schemas.microsoft.com/office/powerpoint/2010/main" val="3656172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58982" y="267636"/>
            <a:ext cx="7426035" cy="400110"/>
          </a:xfrm>
          <a:prstGeom prst="rect">
            <a:avLst/>
          </a:prstGeom>
          <a:noFill/>
        </p:spPr>
        <p:txBody>
          <a:bodyPr wrap="square" rtlCol="0">
            <a:spAutoFit/>
          </a:bodyPr>
          <a:lstStyle/>
          <a:p>
            <a:pPr algn="ctr"/>
            <a:r>
              <a:rPr lang="en-GB" sz="2000" b="1" dirty="0" smtClean="0">
                <a:solidFill>
                  <a:schemeClr val="tx1">
                    <a:lumMod val="75000"/>
                    <a:lumOff val="25000"/>
                  </a:schemeClr>
                </a:solidFill>
              </a:rPr>
              <a:t>People</a:t>
            </a:r>
            <a:r>
              <a:rPr lang="en-GB" sz="2000" b="1" dirty="0" smtClean="0">
                <a:solidFill>
                  <a:schemeClr val="bg1">
                    <a:lumMod val="50000"/>
                  </a:schemeClr>
                </a:solidFill>
              </a:rPr>
              <a:t> </a:t>
            </a:r>
            <a:r>
              <a:rPr lang="en-GB" sz="2000" b="1" dirty="0" smtClean="0">
                <a:solidFill>
                  <a:srgbClr val="FF0000"/>
                </a:solidFill>
              </a:rPr>
              <a:t>experience</a:t>
            </a:r>
            <a:r>
              <a:rPr lang="en-GB" sz="2000" b="1" dirty="0" smtClean="0">
                <a:solidFill>
                  <a:schemeClr val="bg1">
                    <a:lumMod val="50000"/>
                  </a:schemeClr>
                </a:solidFill>
              </a:rPr>
              <a:t> </a:t>
            </a:r>
            <a:r>
              <a:rPr lang="en-GB" sz="2000" b="1" dirty="0" smtClean="0">
                <a:solidFill>
                  <a:schemeClr val="tx1">
                    <a:lumMod val="75000"/>
                    <a:lumOff val="25000"/>
                  </a:schemeClr>
                </a:solidFill>
              </a:rPr>
              <a:t>products through their material properties..</a:t>
            </a:r>
            <a:endParaRPr lang="en-GB" sz="2000" b="1" dirty="0">
              <a:solidFill>
                <a:schemeClr val="tx1">
                  <a:lumMod val="75000"/>
                  <a:lumOff val="25000"/>
                </a:schemeClr>
              </a:solidFill>
            </a:endParaRPr>
          </a:p>
        </p:txBody>
      </p:sp>
      <p:grpSp>
        <p:nvGrpSpPr>
          <p:cNvPr id="18" name="Group 17"/>
          <p:cNvGrpSpPr/>
          <p:nvPr/>
        </p:nvGrpSpPr>
        <p:grpSpPr>
          <a:xfrm>
            <a:off x="-1" y="836613"/>
            <a:ext cx="9144001" cy="6021387"/>
            <a:chOff x="-1" y="836613"/>
            <a:chExt cx="9189629" cy="6021387"/>
          </a:xfrm>
        </p:grpSpPr>
        <p:grpSp>
          <p:nvGrpSpPr>
            <p:cNvPr id="13" name="Group 12"/>
            <p:cNvGrpSpPr/>
            <p:nvPr/>
          </p:nvGrpSpPr>
          <p:grpSpPr>
            <a:xfrm>
              <a:off x="-1" y="836613"/>
              <a:ext cx="4615347" cy="6021387"/>
              <a:chOff x="2101591" y="1451270"/>
              <a:chExt cx="2737109" cy="4967334"/>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1591" y="3568458"/>
                <a:ext cx="2737109" cy="2850146"/>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591" y="1451270"/>
                <a:ext cx="2737109" cy="2117188"/>
              </a:xfrm>
              <a:prstGeom prst="rect">
                <a:avLst/>
              </a:prstGeom>
            </p:spPr>
          </p:pic>
        </p:grpSp>
        <p:grpSp>
          <p:nvGrpSpPr>
            <p:cNvPr id="17" name="Group 16"/>
            <p:cNvGrpSpPr/>
            <p:nvPr/>
          </p:nvGrpSpPr>
          <p:grpSpPr>
            <a:xfrm>
              <a:off x="4615346" y="836613"/>
              <a:ext cx="4574282" cy="6021387"/>
              <a:chOff x="4615346" y="836613"/>
              <a:chExt cx="4574282" cy="6021387"/>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5346" y="836613"/>
                <a:ext cx="4574282" cy="369854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5346" y="4535162"/>
                <a:ext cx="4574282" cy="2322838"/>
              </a:xfrm>
              <a:prstGeom prst="rect">
                <a:avLst/>
              </a:prstGeom>
            </p:spPr>
          </p:pic>
        </p:gr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6222" y="3574153"/>
              <a:ext cx="1186984" cy="738866"/>
            </a:xfrm>
            <a:prstGeom prst="rect">
              <a:avLst/>
            </a:prstGeom>
          </p:spPr>
        </p:pic>
      </p:grpSp>
    </p:spTree>
    <p:extLst>
      <p:ext uri="{BB962C8B-B14F-4D97-AF65-F5344CB8AC3E}">
        <p14:creationId xmlns:p14="http://schemas.microsoft.com/office/powerpoint/2010/main" val="1984062973"/>
      </p:ext>
    </p:extLst>
  </p:cSld>
  <p:clrMapOvr>
    <a:masterClrMapping/>
  </p:clrMapOvr>
  <p:transition spd="slow">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6613"/>
            <a:ext cx="9144000" cy="6021387"/>
          </a:xfrm>
          <a:prstGeom prst="rect">
            <a:avLst/>
          </a:prstGeom>
        </p:spPr>
      </p:pic>
      <p:sp>
        <p:nvSpPr>
          <p:cNvPr id="7" name="TextBox 6"/>
          <p:cNvSpPr txBox="1"/>
          <p:nvPr/>
        </p:nvSpPr>
        <p:spPr>
          <a:xfrm>
            <a:off x="1178511" y="53850"/>
            <a:ext cx="6786978" cy="646331"/>
          </a:xfrm>
          <a:prstGeom prst="rect">
            <a:avLst/>
          </a:prstGeom>
          <a:noFill/>
        </p:spPr>
        <p:txBody>
          <a:bodyPr wrap="square" rtlCol="0">
            <a:spAutoFit/>
          </a:bodyPr>
          <a:lstStyle/>
          <a:p>
            <a:pPr algn="ctr"/>
            <a:r>
              <a:rPr lang="en-GB" b="1" dirty="0" smtClean="0">
                <a:solidFill>
                  <a:schemeClr val="tx1">
                    <a:lumMod val="75000"/>
                    <a:lumOff val="25000"/>
                  </a:schemeClr>
                </a:solidFill>
              </a:rPr>
              <a:t>…and having Designers &amp; Scientists collaborating for an integrated development of material properties </a:t>
            </a:r>
            <a:r>
              <a:rPr lang="en-GB" b="1" dirty="0" smtClean="0">
                <a:solidFill>
                  <a:srgbClr val="FF0000"/>
                </a:solidFill>
              </a:rPr>
              <a:t>makes sense</a:t>
            </a:r>
            <a:endParaRPr lang="en-GB" b="1" dirty="0" smtClean="0">
              <a:solidFill>
                <a:schemeClr val="bg1">
                  <a:lumMod val="50000"/>
                </a:schemeClr>
              </a:solidFill>
            </a:endParaRPr>
          </a:p>
        </p:txBody>
      </p:sp>
    </p:spTree>
    <p:extLst>
      <p:ext uri="{BB962C8B-B14F-4D97-AF65-F5344CB8AC3E}">
        <p14:creationId xmlns:p14="http://schemas.microsoft.com/office/powerpoint/2010/main" val="2446392598"/>
      </p:ext>
    </p:extLst>
  </p:cSld>
  <p:clrMapOvr>
    <a:masterClrMapping/>
  </p:clrMapOvr>
  <p:transition spd="slow">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89354" y="272322"/>
            <a:ext cx="7888570" cy="400110"/>
          </a:xfrm>
          <a:prstGeom prst="rect">
            <a:avLst/>
          </a:prstGeom>
          <a:noFill/>
        </p:spPr>
        <p:txBody>
          <a:bodyPr wrap="none" rtlCol="0">
            <a:spAutoFit/>
          </a:bodyPr>
          <a:lstStyle/>
          <a:p>
            <a:pPr algn="ctr"/>
            <a:r>
              <a:rPr lang="en-GB" sz="2000" b="1" dirty="0" smtClean="0">
                <a:solidFill>
                  <a:schemeClr val="tx1">
                    <a:lumMod val="75000"/>
                    <a:lumOff val="25000"/>
                  </a:schemeClr>
                </a:solidFill>
              </a:rPr>
              <a:t>However designers &amp; scientists </a:t>
            </a:r>
            <a:r>
              <a:rPr lang="en-GB" sz="2000" b="1" dirty="0" smtClean="0">
                <a:solidFill>
                  <a:srgbClr val="FF0000"/>
                </a:solidFill>
              </a:rPr>
              <a:t>ARE</a:t>
            </a:r>
            <a:r>
              <a:rPr lang="en-GB" sz="2000" b="1" dirty="0" smtClean="0">
                <a:solidFill>
                  <a:schemeClr val="bg1">
                    <a:lumMod val="50000"/>
                  </a:schemeClr>
                </a:solidFill>
              </a:rPr>
              <a:t> </a:t>
            </a:r>
            <a:r>
              <a:rPr lang="en-GB" sz="2000" b="1" dirty="0" smtClean="0">
                <a:solidFill>
                  <a:schemeClr val="tx1">
                    <a:lumMod val="75000"/>
                    <a:lumOff val="25000"/>
                  </a:schemeClr>
                </a:solidFill>
              </a:rPr>
              <a:t>different and this can be challenging</a:t>
            </a:r>
            <a:endParaRPr lang="en-GB" sz="2000" b="1" dirty="0">
              <a:solidFill>
                <a:schemeClr val="tx1">
                  <a:lumMod val="75000"/>
                  <a:lumOff val="25000"/>
                </a:schemeClr>
              </a:solidFill>
            </a:endParaRPr>
          </a:p>
        </p:txBody>
      </p:sp>
      <p:grpSp>
        <p:nvGrpSpPr>
          <p:cNvPr id="11" name="Group 10"/>
          <p:cNvGrpSpPr/>
          <p:nvPr/>
        </p:nvGrpSpPr>
        <p:grpSpPr>
          <a:xfrm>
            <a:off x="0" y="1901934"/>
            <a:ext cx="9144001" cy="3460178"/>
            <a:chOff x="-1" y="836613"/>
            <a:chExt cx="9144001" cy="3022212"/>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836613"/>
              <a:ext cx="4572000" cy="302221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36614"/>
              <a:ext cx="4572001" cy="3022211"/>
            </a:xfrm>
            <a:prstGeom prst="rect">
              <a:avLst/>
            </a:prstGeom>
          </p:spPr>
        </p:pic>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4624" y="5515837"/>
            <a:ext cx="226754" cy="74154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9559" y="5515837"/>
            <a:ext cx="232882" cy="753804"/>
          </a:xfrm>
          <a:prstGeom prst="rect">
            <a:avLst/>
          </a:prstGeom>
        </p:spPr>
      </p:pic>
    </p:spTree>
    <p:extLst>
      <p:ext uri="{BB962C8B-B14F-4D97-AF65-F5344CB8AC3E}">
        <p14:creationId xmlns:p14="http://schemas.microsoft.com/office/powerpoint/2010/main" val="1228361734"/>
      </p:ext>
    </p:extLst>
  </p:cSld>
  <p:clrMapOvr>
    <a:masterClrMapping/>
  </p:clrMapOvr>
  <p:transition spd="slow">
    <p:wipe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2812" y="1623739"/>
            <a:ext cx="8318376" cy="1200329"/>
          </a:xfrm>
          <a:prstGeom prst="rect">
            <a:avLst/>
          </a:prstGeom>
          <a:noFill/>
        </p:spPr>
        <p:txBody>
          <a:bodyPr wrap="square" rtlCol="0">
            <a:spAutoFit/>
          </a:bodyPr>
          <a:lstStyle/>
          <a:p>
            <a:pPr algn="ctr"/>
            <a:r>
              <a:rPr lang="en-GB" sz="2400" b="1" dirty="0" smtClean="0">
                <a:solidFill>
                  <a:srgbClr val="FF0000"/>
                </a:solidFill>
              </a:rPr>
              <a:t>KEY ASPECTS </a:t>
            </a:r>
            <a:r>
              <a:rPr lang="en-GB" sz="2400" b="1" dirty="0" smtClean="0">
                <a:solidFill>
                  <a:schemeClr val="tx1">
                    <a:lumMod val="75000"/>
                    <a:lumOff val="25000"/>
                  </a:schemeClr>
                </a:solidFill>
              </a:rPr>
              <a:t>to consider in interdisciplinary</a:t>
            </a:r>
          </a:p>
          <a:p>
            <a:pPr algn="ctr"/>
            <a:r>
              <a:rPr lang="en-GB" sz="2400" b="1" dirty="0" smtClean="0">
                <a:solidFill>
                  <a:schemeClr val="tx1">
                    <a:lumMod val="75000"/>
                    <a:lumOff val="25000"/>
                  </a:schemeClr>
                </a:solidFill>
              </a:rPr>
              <a:t>collaboration between</a:t>
            </a:r>
            <a:endParaRPr lang="fi-FI" sz="2400" b="1" dirty="0" smtClean="0">
              <a:solidFill>
                <a:schemeClr val="tx1">
                  <a:lumMod val="75000"/>
                  <a:lumOff val="25000"/>
                </a:schemeClr>
              </a:solidFill>
            </a:endParaRPr>
          </a:p>
          <a:p>
            <a:pPr algn="ctr"/>
            <a:endParaRPr lang="fi-FI" sz="2400" b="1" dirty="0">
              <a:solidFill>
                <a:srgbClr val="FF0000"/>
              </a:solidFill>
            </a:endParaRPr>
          </a:p>
        </p:txBody>
      </p:sp>
      <p:sp>
        <p:nvSpPr>
          <p:cNvPr id="5" name="TextBox 4"/>
          <p:cNvSpPr txBox="1"/>
          <p:nvPr/>
        </p:nvSpPr>
        <p:spPr>
          <a:xfrm>
            <a:off x="417639" y="4616576"/>
            <a:ext cx="8318376" cy="461665"/>
          </a:xfrm>
          <a:prstGeom prst="rect">
            <a:avLst/>
          </a:prstGeom>
          <a:noFill/>
        </p:spPr>
        <p:txBody>
          <a:bodyPr wrap="square" rtlCol="0">
            <a:spAutoFit/>
          </a:bodyPr>
          <a:lstStyle/>
          <a:p>
            <a:pPr algn="ctr"/>
            <a:r>
              <a:rPr lang="en-GB" sz="2400" b="1" dirty="0" smtClean="0">
                <a:solidFill>
                  <a:schemeClr val="tx1">
                    <a:lumMod val="75000"/>
                    <a:lumOff val="25000"/>
                  </a:schemeClr>
                </a:solidFill>
              </a:rPr>
              <a:t>IN MATERIALS DEVELOPMENT</a:t>
            </a:r>
            <a:endParaRPr lang="fi-FI" sz="2400" b="1" dirty="0">
              <a:solidFill>
                <a:schemeClr val="tx1">
                  <a:lumMod val="75000"/>
                  <a:lumOff val="25000"/>
                </a:schemeClr>
              </a:solidFill>
            </a:endParaRPr>
          </a:p>
        </p:txBody>
      </p:sp>
      <p:grpSp>
        <p:nvGrpSpPr>
          <p:cNvPr id="3" name="Group 2"/>
          <p:cNvGrpSpPr/>
          <p:nvPr/>
        </p:nvGrpSpPr>
        <p:grpSpPr>
          <a:xfrm>
            <a:off x="417639" y="3343420"/>
            <a:ext cx="8318376" cy="753804"/>
            <a:chOff x="417639" y="3387891"/>
            <a:chExt cx="8318376" cy="753804"/>
          </a:xfrm>
        </p:grpSpPr>
        <p:sp>
          <p:nvSpPr>
            <p:cNvPr id="4" name="TextBox 3"/>
            <p:cNvSpPr txBox="1"/>
            <p:nvPr/>
          </p:nvSpPr>
          <p:spPr>
            <a:xfrm>
              <a:off x="417639" y="3532232"/>
              <a:ext cx="8318376" cy="461665"/>
            </a:xfrm>
            <a:prstGeom prst="rect">
              <a:avLst/>
            </a:prstGeom>
            <a:noFill/>
          </p:spPr>
          <p:txBody>
            <a:bodyPr wrap="square" rtlCol="0">
              <a:spAutoFit/>
            </a:bodyPr>
            <a:lstStyle/>
            <a:p>
              <a:pPr algn="ctr"/>
              <a:r>
                <a:rPr lang="en-GB" sz="2400" b="1" dirty="0" smtClean="0">
                  <a:solidFill>
                    <a:schemeClr val="tx1">
                      <a:lumMod val="75000"/>
                      <a:lumOff val="25000"/>
                    </a:schemeClr>
                  </a:solidFill>
                </a:rPr>
                <a:t>DESIGNERS AND SCIENTISTS</a:t>
              </a:r>
              <a:endParaRPr lang="fi-FI" sz="2400" b="1" dirty="0">
                <a:solidFill>
                  <a:schemeClr val="tx1">
                    <a:lumMod val="75000"/>
                    <a:lumOff val="25000"/>
                  </a:schemeClr>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8803" y="3387891"/>
              <a:ext cx="232882" cy="75380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2284" y="3394019"/>
              <a:ext cx="226754" cy="741549"/>
            </a:xfrm>
            <a:prstGeom prst="rect">
              <a:avLst/>
            </a:prstGeom>
          </p:spPr>
        </p:pic>
      </p:grpSp>
    </p:spTree>
    <p:extLst>
      <p:ext uri="{BB962C8B-B14F-4D97-AF65-F5344CB8AC3E}">
        <p14:creationId xmlns:p14="http://schemas.microsoft.com/office/powerpoint/2010/main" val="1992556774"/>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2812" y="1762534"/>
            <a:ext cx="8318376" cy="4154984"/>
          </a:xfrm>
          <a:prstGeom prst="rect">
            <a:avLst/>
          </a:prstGeom>
          <a:noFill/>
        </p:spPr>
        <p:txBody>
          <a:bodyPr wrap="square" rtlCol="0">
            <a:spAutoFit/>
          </a:bodyPr>
          <a:lstStyle/>
          <a:p>
            <a:pPr algn="ctr"/>
            <a:r>
              <a:rPr lang="en-GB" sz="2400" b="1" dirty="0" smtClean="0">
                <a:solidFill>
                  <a:schemeClr val="tx1">
                    <a:lumMod val="75000"/>
                    <a:lumOff val="25000"/>
                  </a:schemeClr>
                </a:solidFill>
              </a:rPr>
              <a:t>DIRECT OBSERVATION</a:t>
            </a:r>
          </a:p>
          <a:p>
            <a:pPr algn="ctr"/>
            <a:endParaRPr lang="en-GB" sz="2400" b="1" dirty="0" smtClean="0">
              <a:solidFill>
                <a:schemeClr val="tx1">
                  <a:lumMod val="75000"/>
                  <a:lumOff val="25000"/>
                </a:schemeClr>
              </a:solidFill>
            </a:endParaRPr>
          </a:p>
          <a:p>
            <a:pPr algn="ctr"/>
            <a:endParaRPr lang="en-GB" sz="2400" b="1" dirty="0" smtClean="0">
              <a:solidFill>
                <a:schemeClr val="tx1">
                  <a:lumMod val="75000"/>
                  <a:lumOff val="25000"/>
                </a:schemeClr>
              </a:solidFill>
            </a:endParaRPr>
          </a:p>
          <a:p>
            <a:pPr algn="ctr"/>
            <a:endParaRPr lang="en-GB" sz="2400" b="1" dirty="0" smtClean="0">
              <a:solidFill>
                <a:schemeClr val="tx1">
                  <a:lumMod val="75000"/>
                  <a:lumOff val="25000"/>
                </a:schemeClr>
              </a:solidFill>
            </a:endParaRPr>
          </a:p>
          <a:p>
            <a:pPr algn="ctr"/>
            <a:r>
              <a:rPr lang="en-GB" sz="2400" b="1" dirty="0" smtClean="0">
                <a:solidFill>
                  <a:schemeClr val="tx1">
                    <a:lumMod val="75000"/>
                    <a:lumOff val="25000"/>
                  </a:schemeClr>
                </a:solidFill>
              </a:rPr>
              <a:t>SERIES OF INTERDISCIPLINARY WORKSHOPS</a:t>
            </a:r>
          </a:p>
          <a:p>
            <a:pPr algn="ctr"/>
            <a:endParaRPr lang="en-GB" sz="2400" b="1" dirty="0" smtClean="0">
              <a:solidFill>
                <a:schemeClr val="tx1">
                  <a:lumMod val="75000"/>
                  <a:lumOff val="25000"/>
                </a:schemeClr>
              </a:solidFill>
            </a:endParaRPr>
          </a:p>
          <a:p>
            <a:pPr algn="ctr"/>
            <a:endParaRPr lang="en-GB" sz="2400" b="1" dirty="0" smtClean="0">
              <a:solidFill>
                <a:schemeClr val="tx1">
                  <a:lumMod val="75000"/>
                  <a:lumOff val="25000"/>
                </a:schemeClr>
              </a:solidFill>
            </a:endParaRPr>
          </a:p>
          <a:p>
            <a:pPr algn="ctr"/>
            <a:endParaRPr lang="en-GB" sz="2400" b="1" dirty="0" smtClean="0">
              <a:solidFill>
                <a:schemeClr val="tx1">
                  <a:lumMod val="75000"/>
                  <a:lumOff val="25000"/>
                </a:schemeClr>
              </a:solidFill>
            </a:endParaRPr>
          </a:p>
          <a:p>
            <a:pPr algn="ctr"/>
            <a:r>
              <a:rPr lang="en-GB" sz="2400" b="1" dirty="0">
                <a:solidFill>
                  <a:schemeClr val="tx1">
                    <a:lumMod val="75000"/>
                    <a:lumOff val="25000"/>
                  </a:schemeClr>
                </a:solidFill>
              </a:rPr>
              <a:t>INDEPTH INTERVIEWS WITH DWoC DESIGNERS &amp; </a:t>
            </a:r>
            <a:r>
              <a:rPr lang="en-GB" sz="2400" b="1" dirty="0" smtClean="0">
                <a:solidFill>
                  <a:schemeClr val="tx1">
                    <a:lumMod val="75000"/>
                    <a:lumOff val="25000"/>
                  </a:schemeClr>
                </a:solidFill>
              </a:rPr>
              <a:t>SCIENTISTS</a:t>
            </a:r>
          </a:p>
          <a:p>
            <a:pPr algn="ctr"/>
            <a:r>
              <a:rPr lang="en-GB" sz="2400" b="1" dirty="0" smtClean="0">
                <a:solidFill>
                  <a:schemeClr val="tx1">
                    <a:lumMod val="75000"/>
                    <a:lumOff val="25000"/>
                  </a:schemeClr>
                </a:solidFill>
              </a:rPr>
              <a:t>WHO PARTICIPATED IN </a:t>
            </a:r>
            <a:r>
              <a:rPr lang="en-GB" sz="2400" b="1" dirty="0" smtClean="0">
                <a:solidFill>
                  <a:srgbClr val="FF0000"/>
                </a:solidFill>
              </a:rPr>
              <a:t>FOUR</a:t>
            </a:r>
            <a:r>
              <a:rPr lang="en-GB" sz="2400" b="1" dirty="0" smtClean="0">
                <a:solidFill>
                  <a:schemeClr val="bg1">
                    <a:lumMod val="50000"/>
                  </a:schemeClr>
                </a:solidFill>
              </a:rPr>
              <a:t> </a:t>
            </a:r>
            <a:r>
              <a:rPr lang="en-GB" sz="2400" b="1" dirty="0" smtClean="0">
                <a:solidFill>
                  <a:schemeClr val="tx1">
                    <a:lumMod val="75000"/>
                    <a:lumOff val="25000"/>
                  </a:schemeClr>
                </a:solidFill>
              </a:rPr>
              <a:t>CASE STUDIOS</a:t>
            </a:r>
            <a:endParaRPr lang="en-GB" sz="2400" b="1" dirty="0">
              <a:solidFill>
                <a:schemeClr val="tx1">
                  <a:lumMod val="75000"/>
                  <a:lumOff val="25000"/>
                </a:schemeClr>
              </a:solidFill>
            </a:endParaRPr>
          </a:p>
          <a:p>
            <a:pPr algn="ctr"/>
            <a:endParaRPr lang="fi-FI" sz="2400" b="1" dirty="0">
              <a:solidFill>
                <a:srgbClr val="FF0000"/>
              </a:solidFill>
            </a:endParaRPr>
          </a:p>
        </p:txBody>
      </p:sp>
    </p:spTree>
    <p:extLst>
      <p:ext uri="{BB962C8B-B14F-4D97-AF65-F5344CB8AC3E}">
        <p14:creationId xmlns:p14="http://schemas.microsoft.com/office/powerpoint/2010/main" val="1058818193"/>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47306"/>
            <a:ext cx="9144000" cy="3010693"/>
          </a:xfrm>
          <a:prstGeom prst="rect">
            <a:avLst/>
          </a:prstGeom>
          <a:solidFill>
            <a:srgbClr val="303949"/>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Box 6"/>
          <p:cNvSpPr txBox="1"/>
          <p:nvPr/>
        </p:nvSpPr>
        <p:spPr>
          <a:xfrm>
            <a:off x="1715169" y="4292569"/>
            <a:ext cx="1141659" cy="523220"/>
          </a:xfrm>
          <a:prstGeom prst="rect">
            <a:avLst/>
          </a:prstGeom>
          <a:noFill/>
        </p:spPr>
        <p:txBody>
          <a:bodyPr wrap="none" rtlCol="0">
            <a:spAutoFit/>
          </a:bodyPr>
          <a:lstStyle/>
          <a:p>
            <a:r>
              <a:rPr lang="fi-FI" sz="2800" b="1" dirty="0" smtClean="0">
                <a:solidFill>
                  <a:schemeClr val="bg1"/>
                </a:solidFill>
              </a:rPr>
              <a:t>Case 1</a:t>
            </a:r>
            <a:endParaRPr lang="fi-FI" sz="28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847306"/>
            <a:ext cx="4572000" cy="3010694"/>
          </a:xfrm>
          <a:prstGeom prst="rect">
            <a:avLst/>
          </a:prstGeom>
        </p:spPr>
      </p:pic>
      <p:sp>
        <p:nvSpPr>
          <p:cNvPr id="3" name="Rectangle 2"/>
          <p:cNvSpPr/>
          <p:nvPr/>
        </p:nvSpPr>
        <p:spPr>
          <a:xfrm>
            <a:off x="1064036" y="5050998"/>
            <a:ext cx="2443927" cy="1200329"/>
          </a:xfrm>
          <a:prstGeom prst="rect">
            <a:avLst/>
          </a:prstGeom>
        </p:spPr>
        <p:txBody>
          <a:bodyPr wrap="square">
            <a:spAutoFit/>
          </a:bodyPr>
          <a:lstStyle/>
          <a:p>
            <a:pPr algn="ctr"/>
            <a:r>
              <a:rPr lang="en-GB" sz="2400" b="1" dirty="0" smtClean="0">
                <a:solidFill>
                  <a:schemeClr val="bg1"/>
                </a:solidFill>
              </a:rPr>
              <a:t>Foam formed cellulose 3D shaping</a:t>
            </a:r>
            <a:endParaRPr lang="fi-FI" sz="2400" dirty="0">
              <a:solidFill>
                <a:schemeClr val="bg1"/>
              </a:solidFill>
            </a:endParaRPr>
          </a:p>
        </p:txBody>
      </p:sp>
      <p:sp>
        <p:nvSpPr>
          <p:cNvPr id="2" name="TextBox 1"/>
          <p:cNvSpPr txBox="1"/>
          <p:nvPr/>
        </p:nvSpPr>
        <p:spPr>
          <a:xfrm>
            <a:off x="-2405849" y="1989188"/>
            <a:ext cx="1979721" cy="1200329"/>
          </a:xfrm>
          <a:prstGeom prst="rect">
            <a:avLst/>
          </a:prstGeom>
          <a:noFill/>
        </p:spPr>
        <p:txBody>
          <a:bodyPr wrap="square" rtlCol="0">
            <a:spAutoFit/>
          </a:bodyPr>
          <a:lstStyle/>
          <a:p>
            <a:r>
              <a:rPr lang="en-GB" sz="1200" dirty="0" smtClean="0">
                <a:solidFill>
                  <a:schemeClr val="tx1">
                    <a:lumMod val="50000"/>
                    <a:lumOff val="50000"/>
                  </a:schemeClr>
                </a:solidFill>
              </a:rPr>
              <a:t>The </a:t>
            </a:r>
            <a:r>
              <a:rPr lang="en-GB" sz="1200" dirty="0">
                <a:solidFill>
                  <a:schemeClr val="tx1">
                    <a:lumMod val="50000"/>
                    <a:lumOff val="50000"/>
                  </a:schemeClr>
                </a:solidFill>
              </a:rPr>
              <a:t>project </a:t>
            </a:r>
            <a:r>
              <a:rPr lang="en-GB" sz="1200" dirty="0" smtClean="0">
                <a:solidFill>
                  <a:schemeClr val="tx1">
                    <a:lumMod val="50000"/>
                    <a:lumOff val="50000"/>
                  </a:schemeClr>
                </a:solidFill>
              </a:rPr>
              <a:t>output:</a:t>
            </a:r>
          </a:p>
          <a:p>
            <a:r>
              <a:rPr lang="en-GB" sz="1200" dirty="0" smtClean="0">
                <a:solidFill>
                  <a:schemeClr val="tx1">
                    <a:lumMod val="50000"/>
                    <a:lumOff val="50000"/>
                  </a:schemeClr>
                </a:solidFill>
              </a:rPr>
              <a:t>-3D prototypes</a:t>
            </a:r>
          </a:p>
          <a:p>
            <a:r>
              <a:rPr lang="en-GB" sz="1200" dirty="0">
                <a:solidFill>
                  <a:schemeClr val="tx1">
                    <a:lumMod val="50000"/>
                    <a:lumOff val="50000"/>
                  </a:schemeClr>
                </a:solidFill>
              </a:rPr>
              <a:t>-</a:t>
            </a:r>
            <a:r>
              <a:rPr lang="en-GB" sz="1200" dirty="0" smtClean="0">
                <a:solidFill>
                  <a:schemeClr val="tx1">
                    <a:lumMod val="50000"/>
                    <a:lumOff val="50000"/>
                  </a:schemeClr>
                </a:solidFill>
              </a:rPr>
              <a:t>samples </a:t>
            </a:r>
            <a:r>
              <a:rPr lang="en-GB" sz="1200" dirty="0">
                <a:solidFill>
                  <a:schemeClr val="tx1">
                    <a:lumMod val="50000"/>
                    <a:lumOff val="50000"/>
                  </a:schemeClr>
                </a:solidFill>
              </a:rPr>
              <a:t>of dyed materials, </a:t>
            </a:r>
            <a:endParaRPr lang="en-GB" sz="1200" dirty="0" smtClean="0">
              <a:solidFill>
                <a:schemeClr val="tx1">
                  <a:lumMod val="50000"/>
                  <a:lumOff val="50000"/>
                </a:schemeClr>
              </a:solidFill>
            </a:endParaRPr>
          </a:p>
          <a:p>
            <a:r>
              <a:rPr lang="en-GB" sz="1200" dirty="0" smtClean="0">
                <a:solidFill>
                  <a:schemeClr val="tx1">
                    <a:lumMod val="50000"/>
                    <a:lumOff val="50000"/>
                  </a:schemeClr>
                </a:solidFill>
              </a:rPr>
              <a:t>-exhibitions </a:t>
            </a:r>
            <a:r>
              <a:rPr lang="en-GB" sz="1200" dirty="0">
                <a:solidFill>
                  <a:schemeClr val="tx1">
                    <a:lumMod val="50000"/>
                    <a:lumOff val="50000"/>
                  </a:schemeClr>
                </a:solidFill>
              </a:rPr>
              <a:t>and presentations of the </a:t>
            </a:r>
            <a:r>
              <a:rPr lang="en-GB" sz="1200" dirty="0" smtClean="0">
                <a:solidFill>
                  <a:schemeClr val="tx1">
                    <a:lumMod val="50000"/>
                    <a:lumOff val="50000"/>
                  </a:schemeClr>
                </a:solidFill>
              </a:rPr>
              <a:t>work</a:t>
            </a:r>
          </a:p>
          <a:p>
            <a:r>
              <a:rPr lang="en-GB" sz="1200" dirty="0">
                <a:solidFill>
                  <a:schemeClr val="tx1">
                    <a:lumMod val="50000"/>
                    <a:lumOff val="50000"/>
                  </a:schemeClr>
                </a:solidFill>
              </a:rPr>
              <a:t>-</a:t>
            </a:r>
            <a:r>
              <a:rPr lang="en-GB" sz="1200" dirty="0" smtClean="0">
                <a:solidFill>
                  <a:schemeClr val="tx1">
                    <a:lumMod val="50000"/>
                    <a:lumOff val="50000"/>
                  </a:schemeClr>
                </a:solidFill>
              </a:rPr>
              <a:t>journal article</a:t>
            </a:r>
            <a:endParaRPr lang="fi-FI" sz="1200" dirty="0">
              <a:solidFill>
                <a:schemeClr val="tx1">
                  <a:lumMod val="50000"/>
                  <a:lumOff val="50000"/>
                </a:schemeClr>
              </a:solidFill>
            </a:endParaRPr>
          </a:p>
        </p:txBody>
      </p:sp>
      <p:sp>
        <p:nvSpPr>
          <p:cNvPr id="5" name="Rectangle 4"/>
          <p:cNvSpPr/>
          <p:nvPr/>
        </p:nvSpPr>
        <p:spPr>
          <a:xfrm>
            <a:off x="706583" y="2519490"/>
            <a:ext cx="6778368" cy="830997"/>
          </a:xfrm>
          <a:prstGeom prst="rect">
            <a:avLst/>
          </a:prstGeom>
        </p:spPr>
        <p:txBody>
          <a:bodyPr wrap="square">
            <a:spAutoFit/>
          </a:bodyPr>
          <a:lstStyle/>
          <a:p>
            <a:pPr algn="r"/>
            <a:r>
              <a:rPr lang="en-GB" sz="2400" b="1" dirty="0" smtClean="0">
                <a:solidFill>
                  <a:schemeClr val="tx1">
                    <a:lumMod val="75000"/>
                    <a:lumOff val="25000"/>
                  </a:schemeClr>
                </a:solidFill>
              </a:rPr>
              <a:t>Fibre </a:t>
            </a:r>
            <a:r>
              <a:rPr lang="en-GB" sz="2400" b="1" dirty="0">
                <a:solidFill>
                  <a:schemeClr val="tx1">
                    <a:lumMod val="75000"/>
                    <a:lumOff val="25000"/>
                  </a:schemeClr>
                </a:solidFill>
              </a:rPr>
              <a:t>product researcher with a background in physics and </a:t>
            </a:r>
            <a:r>
              <a:rPr lang="en-GB" sz="2400" b="1" dirty="0" smtClean="0">
                <a:solidFill>
                  <a:schemeClr val="tx1">
                    <a:lumMod val="75000"/>
                    <a:lumOff val="25000"/>
                  </a:schemeClr>
                </a:solidFill>
              </a:rPr>
              <a:t>mathematics</a:t>
            </a:r>
            <a:endParaRPr lang="en-GB" sz="2400" b="1" dirty="0">
              <a:solidFill>
                <a:schemeClr val="tx1">
                  <a:lumMod val="75000"/>
                  <a:lumOff val="25000"/>
                </a:schemeClr>
              </a:solidFill>
            </a:endParaRPr>
          </a:p>
        </p:txBody>
      </p:sp>
      <p:sp>
        <p:nvSpPr>
          <p:cNvPr id="9" name="Rectangle 8"/>
          <p:cNvSpPr/>
          <p:nvPr/>
        </p:nvSpPr>
        <p:spPr>
          <a:xfrm>
            <a:off x="605213" y="1347020"/>
            <a:ext cx="6886632" cy="830997"/>
          </a:xfrm>
          <a:prstGeom prst="rect">
            <a:avLst/>
          </a:prstGeom>
        </p:spPr>
        <p:txBody>
          <a:bodyPr wrap="square">
            <a:spAutoFit/>
          </a:bodyPr>
          <a:lstStyle/>
          <a:p>
            <a:pPr algn="r"/>
            <a:r>
              <a:rPr lang="en-GB" sz="2400" b="1" dirty="0" smtClean="0">
                <a:solidFill>
                  <a:schemeClr val="tx1">
                    <a:lumMod val="75000"/>
                    <a:lumOff val="25000"/>
                  </a:schemeClr>
                </a:solidFill>
              </a:rPr>
              <a:t>Sustainable </a:t>
            </a:r>
            <a:r>
              <a:rPr lang="en-GB" sz="2400" b="1" dirty="0">
                <a:solidFill>
                  <a:schemeClr val="tx1">
                    <a:lumMod val="75000"/>
                    <a:lumOff val="25000"/>
                  </a:schemeClr>
                </a:solidFill>
              </a:rPr>
              <a:t>design and fibre materials researcher with a  background in textile </a:t>
            </a:r>
            <a:r>
              <a:rPr lang="en-GB" sz="2400" b="1" dirty="0" smtClean="0">
                <a:solidFill>
                  <a:schemeClr val="tx1">
                    <a:lumMod val="75000"/>
                    <a:lumOff val="25000"/>
                  </a:schemeClr>
                </a:solidFill>
              </a:rPr>
              <a:t>design</a:t>
            </a:r>
            <a:endParaRPr lang="en-GB" sz="2400" b="1" dirty="0">
              <a:solidFill>
                <a:schemeClr val="tx1">
                  <a:lumMod val="75000"/>
                  <a:lumOff val="25000"/>
                </a:schemeClr>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324" y="1347020"/>
            <a:ext cx="226754" cy="74154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5795" y="2393152"/>
            <a:ext cx="232882" cy="753804"/>
          </a:xfrm>
          <a:prstGeom prst="rect">
            <a:avLst/>
          </a:prstGeom>
        </p:spPr>
      </p:pic>
    </p:spTree>
    <p:extLst>
      <p:ext uri="{BB962C8B-B14F-4D97-AF65-F5344CB8AC3E}">
        <p14:creationId xmlns:p14="http://schemas.microsoft.com/office/powerpoint/2010/main" val="3613743962"/>
      </p:ext>
    </p:extLst>
  </p:cSld>
  <p:clrMapOvr>
    <a:masterClrMapping/>
  </p:clrMapOvr>
  <p:transition spd="slow">
    <p:wipe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3851746"/>
            <a:ext cx="9144000" cy="3006254"/>
          </a:xfrm>
          <a:prstGeom prst="rect">
            <a:avLst/>
          </a:prstGeom>
          <a:solidFill>
            <a:srgbClr val="8A89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851745"/>
            <a:ext cx="4572000" cy="3015133"/>
          </a:xfrm>
          <a:prstGeom prst="rect">
            <a:avLst/>
          </a:prstGeom>
        </p:spPr>
      </p:pic>
      <p:sp>
        <p:nvSpPr>
          <p:cNvPr id="18" name="Rectangle 17"/>
          <p:cNvSpPr/>
          <p:nvPr/>
        </p:nvSpPr>
        <p:spPr>
          <a:xfrm>
            <a:off x="-3308269" y="2875002"/>
            <a:ext cx="2505238" cy="369332"/>
          </a:xfrm>
          <a:prstGeom prst="rect">
            <a:avLst/>
          </a:prstGeom>
        </p:spPr>
        <p:txBody>
          <a:bodyPr wrap="none">
            <a:spAutoFit/>
          </a:bodyPr>
          <a:lstStyle/>
          <a:p>
            <a:r>
              <a:rPr lang="en-GB" dirty="0" smtClean="0"/>
              <a:t>Picture by </a:t>
            </a:r>
            <a:r>
              <a:rPr lang="en-GB" dirty="0" err="1" smtClean="0"/>
              <a:t>Eeva</a:t>
            </a:r>
            <a:r>
              <a:rPr lang="en-GB" dirty="0" smtClean="0"/>
              <a:t> </a:t>
            </a:r>
            <a:r>
              <a:rPr lang="en-GB" dirty="0" err="1" smtClean="0"/>
              <a:t>Suorlahti</a:t>
            </a:r>
            <a:endParaRPr lang="en-GB" dirty="0"/>
          </a:p>
        </p:txBody>
      </p:sp>
      <p:sp>
        <p:nvSpPr>
          <p:cNvPr id="24" name="Rectangle 23"/>
          <p:cNvSpPr/>
          <p:nvPr/>
        </p:nvSpPr>
        <p:spPr>
          <a:xfrm>
            <a:off x="-3856933" y="4158982"/>
            <a:ext cx="2469177" cy="1200329"/>
          </a:xfrm>
          <a:prstGeom prst="rect">
            <a:avLst/>
          </a:prstGeom>
        </p:spPr>
        <p:txBody>
          <a:bodyPr wrap="square">
            <a:spAutoFit/>
          </a:bodyPr>
          <a:lstStyle/>
          <a:p>
            <a:r>
              <a:rPr lang="en-GB" sz="1200" dirty="0">
                <a:solidFill>
                  <a:schemeClr val="tx1">
                    <a:lumMod val="50000"/>
                    <a:lumOff val="50000"/>
                  </a:schemeClr>
                </a:solidFill>
              </a:rPr>
              <a:t>P</a:t>
            </a:r>
            <a:r>
              <a:rPr lang="en-GB" sz="1200" dirty="0" smtClean="0">
                <a:solidFill>
                  <a:schemeClr val="tx1">
                    <a:lumMod val="50000"/>
                    <a:lumOff val="50000"/>
                  </a:schemeClr>
                </a:solidFill>
              </a:rPr>
              <a:t>roject </a:t>
            </a:r>
            <a:r>
              <a:rPr lang="en-GB" sz="1200" dirty="0">
                <a:solidFill>
                  <a:schemeClr val="tx1">
                    <a:lumMod val="50000"/>
                    <a:lumOff val="50000"/>
                  </a:schemeClr>
                </a:solidFill>
              </a:rPr>
              <a:t>output </a:t>
            </a:r>
            <a:endParaRPr lang="en-GB" sz="1200" dirty="0" smtClean="0">
              <a:solidFill>
                <a:schemeClr val="tx1">
                  <a:lumMod val="50000"/>
                  <a:lumOff val="50000"/>
                </a:schemeClr>
              </a:solidFill>
            </a:endParaRPr>
          </a:p>
          <a:p>
            <a:r>
              <a:rPr lang="en-GB" sz="1200" dirty="0" smtClean="0">
                <a:solidFill>
                  <a:schemeClr val="tx1">
                    <a:lumMod val="50000"/>
                    <a:lumOff val="50000"/>
                  </a:schemeClr>
                </a:solidFill>
              </a:rPr>
              <a:t>-</a:t>
            </a:r>
            <a:r>
              <a:rPr lang="en-GB" sz="1200" dirty="0">
                <a:solidFill>
                  <a:schemeClr val="tx1">
                    <a:lumMod val="50000"/>
                    <a:lumOff val="50000"/>
                  </a:schemeClr>
                </a:solidFill>
              </a:rPr>
              <a:t>S</a:t>
            </a:r>
            <a:r>
              <a:rPr lang="en-GB" sz="1200" dirty="0" smtClean="0">
                <a:solidFill>
                  <a:schemeClr val="tx1">
                    <a:lumMod val="50000"/>
                    <a:lumOff val="50000"/>
                  </a:schemeClr>
                </a:solidFill>
              </a:rPr>
              <a:t>ix </a:t>
            </a:r>
            <a:r>
              <a:rPr lang="en-GB" sz="1200" dirty="0">
                <a:solidFill>
                  <a:schemeClr val="tx1">
                    <a:lumMod val="50000"/>
                    <a:lumOff val="50000"/>
                  </a:schemeClr>
                </a:solidFill>
              </a:rPr>
              <a:t>demonstrators (showing how </a:t>
            </a:r>
            <a:r>
              <a:rPr lang="en-GB" sz="1200" dirty="0" smtClean="0">
                <a:solidFill>
                  <a:schemeClr val="tx1">
                    <a:lumMod val="50000"/>
                    <a:lumOff val="50000"/>
                  </a:schemeClr>
                </a:solidFill>
              </a:rPr>
              <a:t>the technology could </a:t>
            </a:r>
            <a:r>
              <a:rPr lang="en-GB" sz="1200" dirty="0">
                <a:solidFill>
                  <a:schemeClr val="tx1">
                    <a:lumMod val="50000"/>
                    <a:lumOff val="50000"/>
                  </a:schemeClr>
                </a:solidFill>
              </a:rPr>
              <a:t>add </a:t>
            </a:r>
            <a:r>
              <a:rPr lang="en-GB" sz="1200" dirty="0" smtClean="0">
                <a:solidFill>
                  <a:schemeClr val="tx1">
                    <a:lumMod val="50000"/>
                    <a:lumOff val="50000"/>
                  </a:schemeClr>
                </a:solidFill>
              </a:rPr>
              <a:t>functionalities to fabrics)</a:t>
            </a:r>
          </a:p>
          <a:p>
            <a:r>
              <a:rPr lang="en-GB" sz="1200" dirty="0" smtClean="0">
                <a:solidFill>
                  <a:schemeClr val="tx1">
                    <a:lumMod val="50000"/>
                    <a:lumOff val="50000"/>
                  </a:schemeClr>
                </a:solidFill>
              </a:rPr>
              <a:t>-Poster </a:t>
            </a:r>
            <a:r>
              <a:rPr lang="en-GB" sz="1200" dirty="0">
                <a:solidFill>
                  <a:schemeClr val="tx1">
                    <a:lumMod val="50000"/>
                    <a:lumOff val="50000"/>
                  </a:schemeClr>
                </a:solidFill>
              </a:rPr>
              <a:t>and an exhibition. </a:t>
            </a:r>
            <a:endParaRPr lang="en-GB" sz="1200" dirty="0" smtClean="0">
              <a:solidFill>
                <a:schemeClr val="tx1">
                  <a:lumMod val="50000"/>
                  <a:lumOff val="50000"/>
                </a:schemeClr>
              </a:solidFill>
            </a:endParaRPr>
          </a:p>
          <a:p>
            <a:r>
              <a:rPr lang="en-GB" sz="1200" dirty="0" smtClean="0">
                <a:solidFill>
                  <a:schemeClr val="tx1">
                    <a:lumMod val="50000"/>
                    <a:lumOff val="50000"/>
                  </a:schemeClr>
                </a:solidFill>
              </a:rPr>
              <a:t>-</a:t>
            </a:r>
            <a:r>
              <a:rPr lang="en-GB" sz="1200" dirty="0">
                <a:solidFill>
                  <a:schemeClr val="tx1">
                    <a:lumMod val="50000"/>
                    <a:lumOff val="50000"/>
                  </a:schemeClr>
                </a:solidFill>
              </a:rPr>
              <a:t>D</a:t>
            </a:r>
            <a:r>
              <a:rPr lang="en-GB" sz="1200" dirty="0" smtClean="0">
                <a:solidFill>
                  <a:schemeClr val="tx1">
                    <a:lumMod val="50000"/>
                    <a:lumOff val="50000"/>
                  </a:schemeClr>
                </a:solidFill>
              </a:rPr>
              <a:t>esigner’s </a:t>
            </a:r>
            <a:r>
              <a:rPr lang="en-GB" sz="1200" dirty="0">
                <a:solidFill>
                  <a:schemeClr val="tx1">
                    <a:lumMod val="50000"/>
                    <a:lumOff val="50000"/>
                  </a:schemeClr>
                </a:solidFill>
              </a:rPr>
              <a:t>MA thesis.</a:t>
            </a:r>
            <a:endParaRPr lang="fi-FI" sz="1200" dirty="0">
              <a:solidFill>
                <a:schemeClr val="tx1">
                  <a:lumMod val="50000"/>
                  <a:lumOff val="50000"/>
                </a:schemeClr>
              </a:solidFill>
            </a:endParaRPr>
          </a:p>
        </p:txBody>
      </p:sp>
      <p:sp>
        <p:nvSpPr>
          <p:cNvPr id="13" name="TextBox 12"/>
          <p:cNvSpPr txBox="1"/>
          <p:nvPr/>
        </p:nvSpPr>
        <p:spPr>
          <a:xfrm>
            <a:off x="1715167" y="4335035"/>
            <a:ext cx="1141659" cy="523220"/>
          </a:xfrm>
          <a:prstGeom prst="rect">
            <a:avLst/>
          </a:prstGeom>
          <a:noFill/>
        </p:spPr>
        <p:txBody>
          <a:bodyPr wrap="none" rtlCol="0">
            <a:spAutoFit/>
          </a:bodyPr>
          <a:lstStyle/>
          <a:p>
            <a:r>
              <a:rPr lang="fi-FI" sz="2800" b="1" dirty="0" smtClean="0">
                <a:solidFill>
                  <a:schemeClr val="bg1">
                    <a:lumMod val="95000"/>
                  </a:schemeClr>
                </a:solidFill>
              </a:rPr>
              <a:t>Case </a:t>
            </a:r>
            <a:r>
              <a:rPr lang="fi-FI" sz="2800" b="1" dirty="0">
                <a:solidFill>
                  <a:schemeClr val="bg1">
                    <a:lumMod val="95000"/>
                  </a:schemeClr>
                </a:solidFill>
              </a:rPr>
              <a:t>2</a:t>
            </a:r>
          </a:p>
        </p:txBody>
      </p:sp>
      <p:sp>
        <p:nvSpPr>
          <p:cNvPr id="14" name="Rectangle 13"/>
          <p:cNvSpPr/>
          <p:nvPr/>
        </p:nvSpPr>
        <p:spPr>
          <a:xfrm>
            <a:off x="397501" y="5061946"/>
            <a:ext cx="3776993" cy="1200329"/>
          </a:xfrm>
          <a:prstGeom prst="rect">
            <a:avLst/>
          </a:prstGeom>
        </p:spPr>
        <p:txBody>
          <a:bodyPr wrap="square">
            <a:spAutoFit/>
          </a:bodyPr>
          <a:lstStyle/>
          <a:p>
            <a:pPr algn="ctr"/>
            <a:r>
              <a:rPr lang="en-GB" sz="2400" b="1" dirty="0">
                <a:solidFill>
                  <a:schemeClr val="bg1">
                    <a:lumMod val="95000"/>
                  </a:schemeClr>
                </a:solidFill>
              </a:rPr>
              <a:t>Exploration of functional textiles structures with 3D printing technology</a:t>
            </a:r>
            <a:endParaRPr lang="fi-FI" sz="2400" dirty="0">
              <a:solidFill>
                <a:schemeClr val="bg1">
                  <a:lumMod val="95000"/>
                </a:schemeClr>
              </a:solidFill>
            </a:endParaRPr>
          </a:p>
        </p:txBody>
      </p:sp>
      <p:sp>
        <p:nvSpPr>
          <p:cNvPr id="15" name="Rectangle 14"/>
          <p:cNvSpPr/>
          <p:nvPr/>
        </p:nvSpPr>
        <p:spPr>
          <a:xfrm>
            <a:off x="605213" y="2519490"/>
            <a:ext cx="6858951" cy="830997"/>
          </a:xfrm>
          <a:prstGeom prst="rect">
            <a:avLst/>
          </a:prstGeom>
        </p:spPr>
        <p:txBody>
          <a:bodyPr wrap="square">
            <a:spAutoFit/>
          </a:bodyPr>
          <a:lstStyle/>
          <a:p>
            <a:pPr algn="r"/>
            <a:r>
              <a:rPr lang="en-GB" sz="2400" b="1" dirty="0">
                <a:solidFill>
                  <a:schemeClr val="tx1">
                    <a:lumMod val="75000"/>
                    <a:lumOff val="25000"/>
                  </a:schemeClr>
                </a:solidFill>
              </a:rPr>
              <a:t>Researcher in cellulose chemistry with a background in graphic art technology</a:t>
            </a:r>
          </a:p>
        </p:txBody>
      </p:sp>
      <p:sp>
        <p:nvSpPr>
          <p:cNvPr id="16" name="Rectangle 15"/>
          <p:cNvSpPr/>
          <p:nvPr/>
        </p:nvSpPr>
        <p:spPr>
          <a:xfrm>
            <a:off x="605213" y="1347020"/>
            <a:ext cx="6886632" cy="830997"/>
          </a:xfrm>
          <a:prstGeom prst="rect">
            <a:avLst/>
          </a:prstGeom>
        </p:spPr>
        <p:txBody>
          <a:bodyPr wrap="square">
            <a:spAutoFit/>
          </a:bodyPr>
          <a:lstStyle/>
          <a:p>
            <a:pPr algn="r"/>
            <a:r>
              <a:rPr lang="en-GB" sz="2400" b="1" dirty="0">
                <a:solidFill>
                  <a:schemeClr val="tx1">
                    <a:lumMod val="75000"/>
                    <a:lumOff val="25000"/>
                  </a:schemeClr>
                </a:solidFill>
              </a:rPr>
              <a:t>Design researcher with a textile design background (and a physics degree too!)</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324" y="1347020"/>
            <a:ext cx="226754" cy="74154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5795" y="2507453"/>
            <a:ext cx="232882" cy="753804"/>
          </a:xfrm>
          <a:prstGeom prst="rect">
            <a:avLst/>
          </a:prstGeom>
        </p:spPr>
      </p:pic>
    </p:spTree>
    <p:extLst>
      <p:ext uri="{BB962C8B-B14F-4D97-AF65-F5344CB8AC3E}">
        <p14:creationId xmlns:p14="http://schemas.microsoft.com/office/powerpoint/2010/main" val="3983932211"/>
      </p:ext>
    </p:extLst>
  </p:cSld>
  <p:clrMapOvr>
    <a:masterClrMapping/>
  </p:clrMapOvr>
  <p:transition spd="slow">
    <p:wipe dir="d"/>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1B3CFC341350C44AD65A72D71074B0A" ma:contentTypeVersion="0" ma:contentTypeDescription="Create a new document." ma:contentTypeScope="" ma:versionID="8b7d38b1bef2d64e5c580940c262c6d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13EA90-944E-46B7-91DD-0F92095490D1}">
  <ds:schemaRefs>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www.w3.org/XML/1998/namespace"/>
    <ds:schemaRef ds:uri="http://purl.org/dc/terms/"/>
    <ds:schemaRef ds:uri="http://purl.org/dc/elements/1.1/"/>
  </ds:schemaRefs>
</ds:datastoreItem>
</file>

<file path=customXml/itemProps2.xml><?xml version="1.0" encoding="utf-8"?>
<ds:datastoreItem xmlns:ds="http://schemas.openxmlformats.org/officeDocument/2006/customXml" ds:itemID="{F91036D1-C296-4629-B3C3-B86126D7E4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62886E7-11EE-42E3-BBE6-33748C6E4E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10273</TotalTime>
  <Words>3944</Words>
  <Application>Microsoft Office PowerPoint</Application>
  <PresentationFormat>On-screen Show (4:3)</PresentationFormat>
  <Paragraphs>383</Paragraphs>
  <Slides>22</Slides>
  <Notes>21</Notes>
  <HiddenSlides>0</HiddenSlides>
  <MMClips>9</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 Unicode MS</vt:lpstr>
      <vt:lpstr>Arial</vt:lpstr>
      <vt:lpstr>Calibri</vt:lpstr>
      <vt:lpstr>Calibri Light</vt:lpstr>
      <vt:lpstr>Helvetica Neue</vt:lpstr>
      <vt:lpstr>HelveticaNeue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Aaltoyliopisto taiteiden ja suunnittelun korkeakoulu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Somervuori Minttu</dc:creator>
  <cp:lastModifiedBy>cmpm10</cp:lastModifiedBy>
  <cp:revision>261</cp:revision>
  <dcterms:created xsi:type="dcterms:W3CDTF">2016-05-11T11:33:58Z</dcterms:created>
  <dcterms:modified xsi:type="dcterms:W3CDTF">2018-01-09T08:44:40Z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0x01010041B3CFC341350C44AD65A72D71074B0A</vt:lpwstr>
  </property>
</Properties>
</file>